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7" r:id="rId3"/>
    <p:sldMasterId id="2147483689" r:id="rId4"/>
  </p:sldMasterIdLst>
  <p:notesMasterIdLst>
    <p:notesMasterId r:id="rId29"/>
  </p:notesMasterIdLst>
  <p:sldIdLst>
    <p:sldId id="256" r:id="rId5"/>
    <p:sldId id="261" r:id="rId6"/>
    <p:sldId id="259" r:id="rId7"/>
    <p:sldId id="258" r:id="rId8"/>
    <p:sldId id="260" r:id="rId9"/>
    <p:sldId id="262" r:id="rId10"/>
    <p:sldId id="257" r:id="rId11"/>
    <p:sldId id="264" r:id="rId12"/>
    <p:sldId id="272" r:id="rId13"/>
    <p:sldId id="275" r:id="rId14"/>
    <p:sldId id="276" r:id="rId15"/>
    <p:sldId id="277" r:id="rId16"/>
    <p:sldId id="278" r:id="rId17"/>
    <p:sldId id="279" r:id="rId18"/>
    <p:sldId id="265" r:id="rId19"/>
    <p:sldId id="266" r:id="rId20"/>
    <p:sldId id="267" r:id="rId21"/>
    <p:sldId id="268" r:id="rId22"/>
    <p:sldId id="263" r:id="rId23"/>
    <p:sldId id="269" r:id="rId24"/>
    <p:sldId id="270" r:id="rId25"/>
    <p:sldId id="271" r:id="rId26"/>
    <p:sldId id="281" r:id="rId27"/>
    <p:sldId id="280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766C0D-4C4F-4556-BD89-4B0C8552E23E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DE75E3A-E202-4B61-BCD0-3663873B3E6B}">
      <dgm:prSet/>
      <dgm:spPr/>
      <dgm:t>
        <a:bodyPr/>
        <a:lstStyle/>
        <a:p>
          <a:r>
            <a:rPr lang="zh-TW" dirty="0"/>
            <a:t>背景與多孔材料設計</a:t>
          </a:r>
          <a:r>
            <a:rPr lang="en-US" dirty="0"/>
            <a:t>:</a:t>
          </a:r>
        </a:p>
        <a:p>
          <a:r>
            <a:rPr lang="zh-TW" dirty="0"/>
            <a:t>許孟楷 </a:t>
          </a:r>
          <a:r>
            <a:rPr lang="en-US" dirty="0"/>
            <a:t>(104022140)</a:t>
          </a:r>
        </a:p>
      </dgm:t>
    </dgm:pt>
    <dgm:pt modelId="{43397185-67A3-4428-99A8-023DCD291AD3}" type="parTrans" cxnId="{AD02C775-8E49-4A26-A55A-2AFBB38427C8}">
      <dgm:prSet/>
      <dgm:spPr/>
      <dgm:t>
        <a:bodyPr/>
        <a:lstStyle/>
        <a:p>
          <a:endParaRPr lang="en-US"/>
        </a:p>
      </dgm:t>
    </dgm:pt>
    <dgm:pt modelId="{333A7E59-6D3D-474D-905B-831A8F3665D9}" type="sibTrans" cxnId="{AD02C775-8E49-4A26-A55A-2AFBB38427C8}">
      <dgm:prSet/>
      <dgm:spPr/>
      <dgm:t>
        <a:bodyPr/>
        <a:lstStyle/>
        <a:p>
          <a:endParaRPr lang="en-US"/>
        </a:p>
      </dgm:t>
    </dgm:pt>
    <dgm:pt modelId="{F6EB5233-915A-4FC9-84E5-BFAAEE535287}">
      <dgm:prSet/>
      <dgm:spPr/>
      <dgm:t>
        <a:bodyPr/>
        <a:lstStyle/>
        <a:p>
          <a:r>
            <a:rPr lang="zh-TW" dirty="0"/>
            <a:t>碰撞機制處理</a:t>
          </a:r>
          <a:r>
            <a:rPr lang="en-US" dirty="0"/>
            <a:t>:</a:t>
          </a:r>
        </a:p>
        <a:p>
          <a:r>
            <a:rPr lang="zh-TW" dirty="0"/>
            <a:t>余宇恒 </a:t>
          </a:r>
          <a:r>
            <a:rPr lang="en-US" dirty="0"/>
            <a:t>(104020006)</a:t>
          </a:r>
          <a:r>
            <a:rPr lang="zh-TW" dirty="0"/>
            <a:t>、李偉志 </a:t>
          </a:r>
          <a:r>
            <a:rPr lang="en-US" dirty="0"/>
            <a:t>(104020010)</a:t>
          </a:r>
        </a:p>
      </dgm:t>
    </dgm:pt>
    <dgm:pt modelId="{956C63FD-0757-4D34-8A77-D68BE3C13832}" type="parTrans" cxnId="{4092E6C6-2F12-4E36-9168-83EBFCF6183E}">
      <dgm:prSet/>
      <dgm:spPr/>
      <dgm:t>
        <a:bodyPr/>
        <a:lstStyle/>
        <a:p>
          <a:endParaRPr lang="en-US"/>
        </a:p>
      </dgm:t>
    </dgm:pt>
    <dgm:pt modelId="{807F088D-6EFE-407F-A638-1B8E5AFE7119}" type="sibTrans" cxnId="{4092E6C6-2F12-4E36-9168-83EBFCF6183E}">
      <dgm:prSet/>
      <dgm:spPr/>
      <dgm:t>
        <a:bodyPr/>
        <a:lstStyle/>
        <a:p>
          <a:endParaRPr lang="en-US"/>
        </a:p>
      </dgm:t>
    </dgm:pt>
    <dgm:pt modelId="{6304AFE7-C62F-438E-B801-C8693F81BE29}">
      <dgm:prSet/>
      <dgm:spPr/>
      <dgm:t>
        <a:bodyPr/>
        <a:lstStyle/>
        <a:p>
          <a:r>
            <a:rPr lang="zh-TW" dirty="0"/>
            <a:t>落下時間</a:t>
          </a:r>
          <a:r>
            <a:rPr lang="en-US" dirty="0"/>
            <a:t>vs</a:t>
          </a:r>
          <a:r>
            <a:rPr lang="zh-TW" dirty="0"/>
            <a:t>數量</a:t>
          </a:r>
          <a:r>
            <a:rPr lang="en-US" dirty="0"/>
            <a:t>histogram:</a:t>
          </a:r>
        </a:p>
        <a:p>
          <a:r>
            <a:rPr lang="zh-TW" dirty="0"/>
            <a:t>黃偉誌 </a:t>
          </a:r>
          <a:r>
            <a:rPr lang="en-US" dirty="0"/>
            <a:t>(104021230)</a:t>
          </a:r>
        </a:p>
      </dgm:t>
    </dgm:pt>
    <dgm:pt modelId="{7389586F-7DE4-40D9-B100-382FC6BD3E06}" type="parTrans" cxnId="{C8B22CDE-B85F-4054-A09B-47845C5C108E}">
      <dgm:prSet/>
      <dgm:spPr/>
      <dgm:t>
        <a:bodyPr/>
        <a:lstStyle/>
        <a:p>
          <a:endParaRPr lang="en-US"/>
        </a:p>
      </dgm:t>
    </dgm:pt>
    <dgm:pt modelId="{3326AED6-F4F7-40C5-A944-15DCB1C7FFAC}" type="sibTrans" cxnId="{C8B22CDE-B85F-4054-A09B-47845C5C108E}">
      <dgm:prSet/>
      <dgm:spPr/>
      <dgm:t>
        <a:bodyPr/>
        <a:lstStyle/>
        <a:p>
          <a:endParaRPr lang="en-US"/>
        </a:p>
      </dgm:t>
    </dgm:pt>
    <dgm:pt modelId="{71F6E321-5BEE-43D1-8BDB-6CC9A18DC1DF}" type="pres">
      <dgm:prSet presAssocID="{5F766C0D-4C4F-4556-BD89-4B0C8552E2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CE15AE-AEFF-4C22-93AF-D83C3C29AA98}" type="pres">
      <dgm:prSet presAssocID="{BDE75E3A-E202-4B61-BCD0-3663873B3E6B}" presName="hierRoot1" presStyleCnt="0"/>
      <dgm:spPr/>
    </dgm:pt>
    <dgm:pt modelId="{356D183E-0699-47C2-B8B2-139B08FE70EB}" type="pres">
      <dgm:prSet presAssocID="{BDE75E3A-E202-4B61-BCD0-3663873B3E6B}" presName="composite" presStyleCnt="0"/>
      <dgm:spPr/>
    </dgm:pt>
    <dgm:pt modelId="{F74ADB53-4027-4845-9A55-0C29FE51431A}" type="pres">
      <dgm:prSet presAssocID="{BDE75E3A-E202-4B61-BCD0-3663873B3E6B}" presName="background" presStyleLbl="node0" presStyleIdx="0" presStyleCnt="3"/>
      <dgm:spPr/>
    </dgm:pt>
    <dgm:pt modelId="{07B523F0-1A1E-4ABD-8B45-4DEB4CF819AC}" type="pres">
      <dgm:prSet presAssocID="{BDE75E3A-E202-4B61-BCD0-3663873B3E6B}" presName="text" presStyleLbl="fgAcc0" presStyleIdx="0" presStyleCnt="3">
        <dgm:presLayoutVars>
          <dgm:chPref val="3"/>
        </dgm:presLayoutVars>
      </dgm:prSet>
      <dgm:spPr/>
    </dgm:pt>
    <dgm:pt modelId="{335C5939-4339-4A0B-A9F3-2C2598FD68E0}" type="pres">
      <dgm:prSet presAssocID="{BDE75E3A-E202-4B61-BCD0-3663873B3E6B}" presName="hierChild2" presStyleCnt="0"/>
      <dgm:spPr/>
    </dgm:pt>
    <dgm:pt modelId="{963EC613-A5CD-4D46-9668-42211B8BB73B}" type="pres">
      <dgm:prSet presAssocID="{F6EB5233-915A-4FC9-84E5-BFAAEE535287}" presName="hierRoot1" presStyleCnt="0"/>
      <dgm:spPr/>
    </dgm:pt>
    <dgm:pt modelId="{B5979137-7998-45BA-99CB-4CC37847A1FB}" type="pres">
      <dgm:prSet presAssocID="{F6EB5233-915A-4FC9-84E5-BFAAEE535287}" presName="composite" presStyleCnt="0"/>
      <dgm:spPr/>
    </dgm:pt>
    <dgm:pt modelId="{44CB8FD7-0BC4-4A16-8C6D-6CCB2174D50C}" type="pres">
      <dgm:prSet presAssocID="{F6EB5233-915A-4FC9-84E5-BFAAEE535287}" presName="background" presStyleLbl="node0" presStyleIdx="1" presStyleCnt="3"/>
      <dgm:spPr/>
    </dgm:pt>
    <dgm:pt modelId="{E2EE9865-3E0A-4EB0-98BC-D841F3ADA6CC}" type="pres">
      <dgm:prSet presAssocID="{F6EB5233-915A-4FC9-84E5-BFAAEE535287}" presName="text" presStyleLbl="fgAcc0" presStyleIdx="1" presStyleCnt="3">
        <dgm:presLayoutVars>
          <dgm:chPref val="3"/>
        </dgm:presLayoutVars>
      </dgm:prSet>
      <dgm:spPr/>
    </dgm:pt>
    <dgm:pt modelId="{7A05CAB9-D5BF-48B7-973B-3C88D9AC6232}" type="pres">
      <dgm:prSet presAssocID="{F6EB5233-915A-4FC9-84E5-BFAAEE535287}" presName="hierChild2" presStyleCnt="0"/>
      <dgm:spPr/>
    </dgm:pt>
    <dgm:pt modelId="{2E149992-0894-4A77-A7A1-82D3E9C0580B}" type="pres">
      <dgm:prSet presAssocID="{6304AFE7-C62F-438E-B801-C8693F81BE29}" presName="hierRoot1" presStyleCnt="0"/>
      <dgm:spPr/>
    </dgm:pt>
    <dgm:pt modelId="{FC1AA1EC-8246-4734-9ECB-6CF356DC556B}" type="pres">
      <dgm:prSet presAssocID="{6304AFE7-C62F-438E-B801-C8693F81BE29}" presName="composite" presStyleCnt="0"/>
      <dgm:spPr/>
    </dgm:pt>
    <dgm:pt modelId="{D7739B9F-30FD-4168-997E-2D9EF4F9CF0E}" type="pres">
      <dgm:prSet presAssocID="{6304AFE7-C62F-438E-B801-C8693F81BE29}" presName="background" presStyleLbl="node0" presStyleIdx="2" presStyleCnt="3"/>
      <dgm:spPr/>
    </dgm:pt>
    <dgm:pt modelId="{7F782982-5785-48BC-9C08-4C7C110732A1}" type="pres">
      <dgm:prSet presAssocID="{6304AFE7-C62F-438E-B801-C8693F81BE29}" presName="text" presStyleLbl="fgAcc0" presStyleIdx="2" presStyleCnt="3">
        <dgm:presLayoutVars>
          <dgm:chPref val="3"/>
        </dgm:presLayoutVars>
      </dgm:prSet>
      <dgm:spPr/>
    </dgm:pt>
    <dgm:pt modelId="{900AC1F6-14ED-4D13-A88C-B2D5428221F9}" type="pres">
      <dgm:prSet presAssocID="{6304AFE7-C62F-438E-B801-C8693F81BE29}" presName="hierChild2" presStyleCnt="0"/>
      <dgm:spPr/>
    </dgm:pt>
  </dgm:ptLst>
  <dgm:cxnLst>
    <dgm:cxn modelId="{AD02C775-8E49-4A26-A55A-2AFBB38427C8}" srcId="{5F766C0D-4C4F-4556-BD89-4B0C8552E23E}" destId="{BDE75E3A-E202-4B61-BCD0-3663873B3E6B}" srcOrd="0" destOrd="0" parTransId="{43397185-67A3-4428-99A8-023DCD291AD3}" sibTransId="{333A7E59-6D3D-474D-905B-831A8F3665D9}"/>
    <dgm:cxn modelId="{1C5A5980-9F74-4842-B841-66A39CD14AAE}" type="presOf" srcId="{F6EB5233-915A-4FC9-84E5-BFAAEE535287}" destId="{E2EE9865-3E0A-4EB0-98BC-D841F3ADA6CC}" srcOrd="0" destOrd="0" presId="urn:microsoft.com/office/officeart/2005/8/layout/hierarchy1"/>
    <dgm:cxn modelId="{8BDFCA9E-35FC-41FD-9860-EDBB62D6908D}" type="presOf" srcId="{5F766C0D-4C4F-4556-BD89-4B0C8552E23E}" destId="{71F6E321-5BEE-43D1-8BDB-6CC9A18DC1DF}" srcOrd="0" destOrd="0" presId="urn:microsoft.com/office/officeart/2005/8/layout/hierarchy1"/>
    <dgm:cxn modelId="{B06566B4-30F1-49C5-B63D-C6AD5F9D3CA0}" type="presOf" srcId="{BDE75E3A-E202-4B61-BCD0-3663873B3E6B}" destId="{07B523F0-1A1E-4ABD-8B45-4DEB4CF819AC}" srcOrd="0" destOrd="0" presId="urn:microsoft.com/office/officeart/2005/8/layout/hierarchy1"/>
    <dgm:cxn modelId="{4092E6C6-2F12-4E36-9168-83EBFCF6183E}" srcId="{5F766C0D-4C4F-4556-BD89-4B0C8552E23E}" destId="{F6EB5233-915A-4FC9-84E5-BFAAEE535287}" srcOrd="1" destOrd="0" parTransId="{956C63FD-0757-4D34-8A77-D68BE3C13832}" sibTransId="{807F088D-6EFE-407F-A638-1B8E5AFE7119}"/>
    <dgm:cxn modelId="{C8B22CDE-B85F-4054-A09B-47845C5C108E}" srcId="{5F766C0D-4C4F-4556-BD89-4B0C8552E23E}" destId="{6304AFE7-C62F-438E-B801-C8693F81BE29}" srcOrd="2" destOrd="0" parTransId="{7389586F-7DE4-40D9-B100-382FC6BD3E06}" sibTransId="{3326AED6-F4F7-40C5-A944-15DCB1C7FFAC}"/>
    <dgm:cxn modelId="{4696D1F2-97ED-4C40-9146-5E28B401E909}" type="presOf" srcId="{6304AFE7-C62F-438E-B801-C8693F81BE29}" destId="{7F782982-5785-48BC-9C08-4C7C110732A1}" srcOrd="0" destOrd="0" presId="urn:microsoft.com/office/officeart/2005/8/layout/hierarchy1"/>
    <dgm:cxn modelId="{CAD45A9B-F8B2-405B-A774-8EB26E8AA4A4}" type="presParOf" srcId="{71F6E321-5BEE-43D1-8BDB-6CC9A18DC1DF}" destId="{C3CE15AE-AEFF-4C22-93AF-D83C3C29AA98}" srcOrd="0" destOrd="0" presId="urn:microsoft.com/office/officeart/2005/8/layout/hierarchy1"/>
    <dgm:cxn modelId="{CE7044D2-B45B-4FF4-81D9-ABBC64605938}" type="presParOf" srcId="{C3CE15AE-AEFF-4C22-93AF-D83C3C29AA98}" destId="{356D183E-0699-47C2-B8B2-139B08FE70EB}" srcOrd="0" destOrd="0" presId="urn:microsoft.com/office/officeart/2005/8/layout/hierarchy1"/>
    <dgm:cxn modelId="{36C1A175-B85C-4E12-A4C3-1FF0739DEA98}" type="presParOf" srcId="{356D183E-0699-47C2-B8B2-139B08FE70EB}" destId="{F74ADB53-4027-4845-9A55-0C29FE51431A}" srcOrd="0" destOrd="0" presId="urn:microsoft.com/office/officeart/2005/8/layout/hierarchy1"/>
    <dgm:cxn modelId="{91FBAE51-C2F9-4562-852A-9F8982E3DADB}" type="presParOf" srcId="{356D183E-0699-47C2-B8B2-139B08FE70EB}" destId="{07B523F0-1A1E-4ABD-8B45-4DEB4CF819AC}" srcOrd="1" destOrd="0" presId="urn:microsoft.com/office/officeart/2005/8/layout/hierarchy1"/>
    <dgm:cxn modelId="{18DE8376-6081-4B9B-AE62-5E0755FB5477}" type="presParOf" srcId="{C3CE15AE-AEFF-4C22-93AF-D83C3C29AA98}" destId="{335C5939-4339-4A0B-A9F3-2C2598FD68E0}" srcOrd="1" destOrd="0" presId="urn:microsoft.com/office/officeart/2005/8/layout/hierarchy1"/>
    <dgm:cxn modelId="{2075BC36-8398-4C92-A92D-4DD9E8257020}" type="presParOf" srcId="{71F6E321-5BEE-43D1-8BDB-6CC9A18DC1DF}" destId="{963EC613-A5CD-4D46-9668-42211B8BB73B}" srcOrd="1" destOrd="0" presId="urn:microsoft.com/office/officeart/2005/8/layout/hierarchy1"/>
    <dgm:cxn modelId="{DD90C4A7-6172-4129-91A7-20A89CAAD85E}" type="presParOf" srcId="{963EC613-A5CD-4D46-9668-42211B8BB73B}" destId="{B5979137-7998-45BA-99CB-4CC37847A1FB}" srcOrd="0" destOrd="0" presId="urn:microsoft.com/office/officeart/2005/8/layout/hierarchy1"/>
    <dgm:cxn modelId="{793106A2-94A8-4235-81D0-578F801B5B6D}" type="presParOf" srcId="{B5979137-7998-45BA-99CB-4CC37847A1FB}" destId="{44CB8FD7-0BC4-4A16-8C6D-6CCB2174D50C}" srcOrd="0" destOrd="0" presId="urn:microsoft.com/office/officeart/2005/8/layout/hierarchy1"/>
    <dgm:cxn modelId="{0B0A3241-BCF2-4685-8592-2EFBE3419AF0}" type="presParOf" srcId="{B5979137-7998-45BA-99CB-4CC37847A1FB}" destId="{E2EE9865-3E0A-4EB0-98BC-D841F3ADA6CC}" srcOrd="1" destOrd="0" presId="urn:microsoft.com/office/officeart/2005/8/layout/hierarchy1"/>
    <dgm:cxn modelId="{BEAE7686-B89B-4C57-91D6-954B66936FEC}" type="presParOf" srcId="{963EC613-A5CD-4D46-9668-42211B8BB73B}" destId="{7A05CAB9-D5BF-48B7-973B-3C88D9AC6232}" srcOrd="1" destOrd="0" presId="urn:microsoft.com/office/officeart/2005/8/layout/hierarchy1"/>
    <dgm:cxn modelId="{1496BAB8-234C-48EA-9BCF-FDED86367093}" type="presParOf" srcId="{71F6E321-5BEE-43D1-8BDB-6CC9A18DC1DF}" destId="{2E149992-0894-4A77-A7A1-82D3E9C0580B}" srcOrd="2" destOrd="0" presId="urn:microsoft.com/office/officeart/2005/8/layout/hierarchy1"/>
    <dgm:cxn modelId="{C90465AD-EBA1-4529-A0AD-0AD3729B24A1}" type="presParOf" srcId="{2E149992-0894-4A77-A7A1-82D3E9C0580B}" destId="{FC1AA1EC-8246-4734-9ECB-6CF356DC556B}" srcOrd="0" destOrd="0" presId="urn:microsoft.com/office/officeart/2005/8/layout/hierarchy1"/>
    <dgm:cxn modelId="{22DA6B8A-E18A-482A-AC41-527AB554BE2C}" type="presParOf" srcId="{FC1AA1EC-8246-4734-9ECB-6CF356DC556B}" destId="{D7739B9F-30FD-4168-997E-2D9EF4F9CF0E}" srcOrd="0" destOrd="0" presId="urn:microsoft.com/office/officeart/2005/8/layout/hierarchy1"/>
    <dgm:cxn modelId="{A3E7998F-EE17-4973-8080-EF4897169417}" type="presParOf" srcId="{FC1AA1EC-8246-4734-9ECB-6CF356DC556B}" destId="{7F782982-5785-48BC-9C08-4C7C110732A1}" srcOrd="1" destOrd="0" presId="urn:microsoft.com/office/officeart/2005/8/layout/hierarchy1"/>
    <dgm:cxn modelId="{FF6D612C-58F4-47DB-8B50-F8B85A705B50}" type="presParOf" srcId="{2E149992-0894-4A77-A7A1-82D3E9C0580B}" destId="{900AC1F6-14ED-4D13-A88C-B2D5428221F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6E41C-9289-4875-A141-3B423F94D41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1C51624-1629-49BE-A436-F8689DABBD40}">
      <dgm:prSet/>
      <dgm:spPr/>
      <dgm:t>
        <a:bodyPr/>
        <a:lstStyle/>
        <a:p>
          <a:r>
            <a:rPr lang="zh-TW"/>
            <a:t>粒子間的自由碰撞公式</a:t>
          </a:r>
          <a:endParaRPr lang="en-US"/>
        </a:p>
      </dgm:t>
    </dgm:pt>
    <dgm:pt modelId="{18482354-9493-4174-AE7D-A2932DE1CECE}" type="parTrans" cxnId="{C08FB404-9041-4EEA-8C08-2CCAAB83AEF0}">
      <dgm:prSet/>
      <dgm:spPr/>
      <dgm:t>
        <a:bodyPr/>
        <a:lstStyle/>
        <a:p>
          <a:endParaRPr lang="en-US"/>
        </a:p>
      </dgm:t>
    </dgm:pt>
    <dgm:pt modelId="{D3AE2F02-4987-4593-BC45-768C347FB9A3}" type="sibTrans" cxnId="{C08FB404-9041-4EEA-8C08-2CCAAB83AEF0}">
      <dgm:prSet/>
      <dgm:spPr/>
      <dgm:t>
        <a:bodyPr/>
        <a:lstStyle/>
        <a:p>
          <a:endParaRPr lang="en-US"/>
        </a:p>
      </dgm:t>
    </dgm:pt>
    <dgm:pt modelId="{A71E7AEB-B71B-4C6C-A264-073CB40CE2E4}">
      <dgm:prSet/>
      <dgm:spPr/>
      <dgm:t>
        <a:bodyPr/>
        <a:lstStyle/>
        <a:p>
          <a:r>
            <a:rPr lang="zh-TW"/>
            <a:t>自由碰撞判定</a:t>
          </a:r>
          <a:endParaRPr lang="en-US"/>
        </a:p>
      </dgm:t>
    </dgm:pt>
    <dgm:pt modelId="{98505ACD-F045-4E0F-88A7-EA4FDF47FEB2}" type="parTrans" cxnId="{93997C32-0459-4E6A-B6F7-805581ABE94B}">
      <dgm:prSet/>
      <dgm:spPr/>
      <dgm:t>
        <a:bodyPr/>
        <a:lstStyle/>
        <a:p>
          <a:endParaRPr lang="en-US"/>
        </a:p>
      </dgm:t>
    </dgm:pt>
    <dgm:pt modelId="{666A51B0-39CD-42B0-A366-803A28099651}" type="sibTrans" cxnId="{93997C32-0459-4E6A-B6F7-805581ABE94B}">
      <dgm:prSet/>
      <dgm:spPr/>
      <dgm:t>
        <a:bodyPr/>
        <a:lstStyle/>
        <a:p>
          <a:endParaRPr lang="en-US"/>
        </a:p>
      </dgm:t>
    </dgm:pt>
    <dgm:pt modelId="{305C7107-C80F-4E79-B596-3EFAB9AD9EDE}" type="pres">
      <dgm:prSet presAssocID="{4AB6E41C-9289-4875-A141-3B423F94D414}" presName="linear" presStyleCnt="0">
        <dgm:presLayoutVars>
          <dgm:dir/>
          <dgm:animLvl val="lvl"/>
          <dgm:resizeHandles val="exact"/>
        </dgm:presLayoutVars>
      </dgm:prSet>
      <dgm:spPr/>
    </dgm:pt>
    <dgm:pt modelId="{572E78C7-FAF2-416E-AB0E-51E871450699}" type="pres">
      <dgm:prSet presAssocID="{A1C51624-1629-49BE-A436-F8689DABBD40}" presName="parentLin" presStyleCnt="0"/>
      <dgm:spPr/>
    </dgm:pt>
    <dgm:pt modelId="{6519819A-2B58-4050-B4BB-5B39FFC92BA9}" type="pres">
      <dgm:prSet presAssocID="{A1C51624-1629-49BE-A436-F8689DABBD40}" presName="parentLeftMargin" presStyleLbl="node1" presStyleIdx="0" presStyleCnt="2"/>
      <dgm:spPr/>
    </dgm:pt>
    <dgm:pt modelId="{3FD059DA-D8CF-4321-8951-474F8C988D8E}" type="pres">
      <dgm:prSet presAssocID="{A1C51624-1629-49BE-A436-F8689DABBD4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B4710F5-8240-474E-880C-F3970108A998}" type="pres">
      <dgm:prSet presAssocID="{A1C51624-1629-49BE-A436-F8689DABBD40}" presName="negativeSpace" presStyleCnt="0"/>
      <dgm:spPr/>
    </dgm:pt>
    <dgm:pt modelId="{7D7EC567-2715-4E72-931B-4A80E7B5F539}" type="pres">
      <dgm:prSet presAssocID="{A1C51624-1629-49BE-A436-F8689DABBD40}" presName="childText" presStyleLbl="conFgAcc1" presStyleIdx="0" presStyleCnt="2">
        <dgm:presLayoutVars>
          <dgm:bulletEnabled val="1"/>
        </dgm:presLayoutVars>
      </dgm:prSet>
      <dgm:spPr/>
    </dgm:pt>
    <dgm:pt modelId="{8F4506A6-56B2-4CE6-826D-9CE79E98AF5A}" type="pres">
      <dgm:prSet presAssocID="{D3AE2F02-4987-4593-BC45-768C347FB9A3}" presName="spaceBetweenRectangles" presStyleCnt="0"/>
      <dgm:spPr/>
    </dgm:pt>
    <dgm:pt modelId="{3928D85F-D354-4EF0-B147-1EEB4BE3EDB4}" type="pres">
      <dgm:prSet presAssocID="{A71E7AEB-B71B-4C6C-A264-073CB40CE2E4}" presName="parentLin" presStyleCnt="0"/>
      <dgm:spPr/>
    </dgm:pt>
    <dgm:pt modelId="{B68BC94A-1E4A-42A8-9B90-37511B7F9BE8}" type="pres">
      <dgm:prSet presAssocID="{A71E7AEB-B71B-4C6C-A264-073CB40CE2E4}" presName="parentLeftMargin" presStyleLbl="node1" presStyleIdx="0" presStyleCnt="2"/>
      <dgm:spPr/>
    </dgm:pt>
    <dgm:pt modelId="{3D9B106C-6AF9-4E40-B514-5510CA468B0B}" type="pres">
      <dgm:prSet presAssocID="{A71E7AEB-B71B-4C6C-A264-073CB40CE2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AD1F2FD-E8DC-4DC4-AA20-0B481C24E01F}" type="pres">
      <dgm:prSet presAssocID="{A71E7AEB-B71B-4C6C-A264-073CB40CE2E4}" presName="negativeSpace" presStyleCnt="0"/>
      <dgm:spPr/>
    </dgm:pt>
    <dgm:pt modelId="{D9FE03A4-0E0E-43BB-A20C-64D90FA2B1D6}" type="pres">
      <dgm:prSet presAssocID="{A71E7AEB-B71B-4C6C-A264-073CB40CE2E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08FB404-9041-4EEA-8C08-2CCAAB83AEF0}" srcId="{4AB6E41C-9289-4875-A141-3B423F94D414}" destId="{A1C51624-1629-49BE-A436-F8689DABBD40}" srcOrd="0" destOrd="0" parTransId="{18482354-9493-4174-AE7D-A2932DE1CECE}" sibTransId="{D3AE2F02-4987-4593-BC45-768C347FB9A3}"/>
    <dgm:cxn modelId="{83113621-4A90-4D2C-8633-5BE78D41B838}" type="presOf" srcId="{A1C51624-1629-49BE-A436-F8689DABBD40}" destId="{3FD059DA-D8CF-4321-8951-474F8C988D8E}" srcOrd="1" destOrd="0" presId="urn:microsoft.com/office/officeart/2005/8/layout/list1"/>
    <dgm:cxn modelId="{93997C32-0459-4E6A-B6F7-805581ABE94B}" srcId="{4AB6E41C-9289-4875-A141-3B423F94D414}" destId="{A71E7AEB-B71B-4C6C-A264-073CB40CE2E4}" srcOrd="1" destOrd="0" parTransId="{98505ACD-F045-4E0F-88A7-EA4FDF47FEB2}" sibTransId="{666A51B0-39CD-42B0-A366-803A28099651}"/>
    <dgm:cxn modelId="{9FF3A75E-4A7E-4803-934B-3C892F9F82A0}" type="presOf" srcId="{A71E7AEB-B71B-4C6C-A264-073CB40CE2E4}" destId="{B68BC94A-1E4A-42A8-9B90-37511B7F9BE8}" srcOrd="0" destOrd="0" presId="urn:microsoft.com/office/officeart/2005/8/layout/list1"/>
    <dgm:cxn modelId="{11C71571-A11F-4729-A5D8-0E1633DA25A9}" type="presOf" srcId="{A1C51624-1629-49BE-A436-F8689DABBD40}" destId="{6519819A-2B58-4050-B4BB-5B39FFC92BA9}" srcOrd="0" destOrd="0" presId="urn:microsoft.com/office/officeart/2005/8/layout/list1"/>
    <dgm:cxn modelId="{F4E497BC-D167-45FB-9979-A17C6EB93FFC}" type="presOf" srcId="{A71E7AEB-B71B-4C6C-A264-073CB40CE2E4}" destId="{3D9B106C-6AF9-4E40-B514-5510CA468B0B}" srcOrd="1" destOrd="0" presId="urn:microsoft.com/office/officeart/2005/8/layout/list1"/>
    <dgm:cxn modelId="{45341BBF-1B01-41C6-8FE7-777335AD45AD}" type="presOf" srcId="{4AB6E41C-9289-4875-A141-3B423F94D414}" destId="{305C7107-C80F-4E79-B596-3EFAB9AD9EDE}" srcOrd="0" destOrd="0" presId="urn:microsoft.com/office/officeart/2005/8/layout/list1"/>
    <dgm:cxn modelId="{DCD0CB57-384D-42B7-ABC4-5F85F47C1356}" type="presParOf" srcId="{305C7107-C80F-4E79-B596-3EFAB9AD9EDE}" destId="{572E78C7-FAF2-416E-AB0E-51E871450699}" srcOrd="0" destOrd="0" presId="urn:microsoft.com/office/officeart/2005/8/layout/list1"/>
    <dgm:cxn modelId="{2CD9962A-2BE9-49CB-B329-17B3ACD4E0C4}" type="presParOf" srcId="{572E78C7-FAF2-416E-AB0E-51E871450699}" destId="{6519819A-2B58-4050-B4BB-5B39FFC92BA9}" srcOrd="0" destOrd="0" presId="urn:microsoft.com/office/officeart/2005/8/layout/list1"/>
    <dgm:cxn modelId="{F6BD4506-825C-4E22-93DC-22E122D347E4}" type="presParOf" srcId="{572E78C7-FAF2-416E-AB0E-51E871450699}" destId="{3FD059DA-D8CF-4321-8951-474F8C988D8E}" srcOrd="1" destOrd="0" presId="urn:microsoft.com/office/officeart/2005/8/layout/list1"/>
    <dgm:cxn modelId="{BDB5C87A-EDEC-4F52-A9CD-965690B6A2BE}" type="presParOf" srcId="{305C7107-C80F-4E79-B596-3EFAB9AD9EDE}" destId="{3B4710F5-8240-474E-880C-F3970108A998}" srcOrd="1" destOrd="0" presId="urn:microsoft.com/office/officeart/2005/8/layout/list1"/>
    <dgm:cxn modelId="{511A72EA-F514-44F7-BDEF-58AC785224B8}" type="presParOf" srcId="{305C7107-C80F-4E79-B596-3EFAB9AD9EDE}" destId="{7D7EC567-2715-4E72-931B-4A80E7B5F539}" srcOrd="2" destOrd="0" presId="urn:microsoft.com/office/officeart/2005/8/layout/list1"/>
    <dgm:cxn modelId="{56C887CF-9BB3-4146-B669-59FE6B26ED00}" type="presParOf" srcId="{305C7107-C80F-4E79-B596-3EFAB9AD9EDE}" destId="{8F4506A6-56B2-4CE6-826D-9CE79E98AF5A}" srcOrd="3" destOrd="0" presId="urn:microsoft.com/office/officeart/2005/8/layout/list1"/>
    <dgm:cxn modelId="{F00F8773-FC03-4ED4-84B0-08AED04D07F9}" type="presParOf" srcId="{305C7107-C80F-4E79-B596-3EFAB9AD9EDE}" destId="{3928D85F-D354-4EF0-B147-1EEB4BE3EDB4}" srcOrd="4" destOrd="0" presId="urn:microsoft.com/office/officeart/2005/8/layout/list1"/>
    <dgm:cxn modelId="{A0698636-B961-47C9-88D0-FA6D597074E5}" type="presParOf" srcId="{3928D85F-D354-4EF0-B147-1EEB4BE3EDB4}" destId="{B68BC94A-1E4A-42A8-9B90-37511B7F9BE8}" srcOrd="0" destOrd="0" presId="urn:microsoft.com/office/officeart/2005/8/layout/list1"/>
    <dgm:cxn modelId="{F8CF4020-5206-487D-860E-0DB6C9B8C7DF}" type="presParOf" srcId="{3928D85F-D354-4EF0-B147-1EEB4BE3EDB4}" destId="{3D9B106C-6AF9-4E40-B514-5510CA468B0B}" srcOrd="1" destOrd="0" presId="urn:microsoft.com/office/officeart/2005/8/layout/list1"/>
    <dgm:cxn modelId="{C2D75B08-16EC-42AB-9D05-C1BA93A34385}" type="presParOf" srcId="{305C7107-C80F-4E79-B596-3EFAB9AD9EDE}" destId="{CAD1F2FD-E8DC-4DC4-AA20-0B481C24E01F}" srcOrd="5" destOrd="0" presId="urn:microsoft.com/office/officeart/2005/8/layout/list1"/>
    <dgm:cxn modelId="{B0832552-FE67-459F-9709-1D159FCCCCC7}" type="presParOf" srcId="{305C7107-C80F-4E79-B596-3EFAB9AD9EDE}" destId="{D9FE03A4-0E0E-43BB-A20C-64D90FA2B1D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ADB53-4027-4845-9A55-0C29FE51431A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523F0-1A1E-4ABD-8B45-4DEB4CF819AC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300" kern="1200" dirty="0"/>
            <a:t>背景與多孔材料設計</a:t>
          </a:r>
          <a:r>
            <a:rPr lang="en-US" sz="2300" kern="1200" dirty="0"/>
            <a:t>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300" kern="1200" dirty="0"/>
            <a:t>許孟楷 </a:t>
          </a:r>
          <a:r>
            <a:rPr lang="en-US" sz="2300" kern="1200" dirty="0"/>
            <a:t>(104022140)</a:t>
          </a:r>
        </a:p>
      </dsp:txBody>
      <dsp:txXfrm>
        <a:off x="369163" y="865197"/>
        <a:ext cx="2740203" cy="1701388"/>
      </dsp:txXfrm>
    </dsp:sp>
    <dsp:sp modelId="{44CB8FD7-0BC4-4A16-8C6D-6CCB2174D50C}">
      <dsp:nvSpPr>
        <dsp:cNvPr id="0" name=""/>
        <dsp:cNvSpPr/>
      </dsp:nvSpPr>
      <dsp:spPr>
        <a:xfrm>
          <a:off x="3478530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E9865-3E0A-4EB0-98BC-D841F3ADA6CC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300" kern="1200" dirty="0"/>
            <a:t>碰撞機制處理</a:t>
          </a:r>
          <a:r>
            <a:rPr lang="en-US" sz="2300" kern="1200" dirty="0"/>
            <a:t>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300" kern="1200" dirty="0"/>
            <a:t>余宇恒 </a:t>
          </a:r>
          <a:r>
            <a:rPr lang="en-US" sz="2300" kern="1200" dirty="0"/>
            <a:t>(104020006)</a:t>
          </a:r>
          <a:r>
            <a:rPr lang="zh-TW" sz="2300" kern="1200" dirty="0"/>
            <a:t>、李偉志 </a:t>
          </a:r>
          <a:r>
            <a:rPr lang="en-US" sz="2300" kern="1200" dirty="0"/>
            <a:t>(104020010)</a:t>
          </a:r>
        </a:p>
      </dsp:txBody>
      <dsp:txXfrm>
        <a:off x="3847692" y="865197"/>
        <a:ext cx="2740203" cy="1701388"/>
      </dsp:txXfrm>
    </dsp:sp>
    <dsp:sp modelId="{D7739B9F-30FD-4168-997E-2D9EF4F9CF0E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82982-5785-48BC-9C08-4C7C110732A1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300" kern="1200" dirty="0"/>
            <a:t>落下時間</a:t>
          </a:r>
          <a:r>
            <a:rPr lang="en-US" sz="2300" kern="1200" dirty="0"/>
            <a:t>vs</a:t>
          </a:r>
          <a:r>
            <a:rPr lang="zh-TW" sz="2300" kern="1200" dirty="0"/>
            <a:t>數量</a:t>
          </a:r>
          <a:r>
            <a:rPr lang="en-US" sz="2300" kern="1200" dirty="0"/>
            <a:t>histogram: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300" kern="1200" dirty="0"/>
            <a:t>黃偉誌 </a:t>
          </a:r>
          <a:r>
            <a:rPr lang="en-US" sz="2300" kern="1200" dirty="0"/>
            <a:t>(104021230)</a:t>
          </a:r>
        </a:p>
      </dsp:txBody>
      <dsp:txXfrm>
        <a:off x="7326222" y="865197"/>
        <a:ext cx="2740203" cy="17013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EC567-2715-4E72-931B-4A80E7B5F539}">
      <dsp:nvSpPr>
        <dsp:cNvPr id="0" name=""/>
        <dsp:cNvSpPr/>
      </dsp:nvSpPr>
      <dsp:spPr>
        <a:xfrm>
          <a:off x="0" y="1921162"/>
          <a:ext cx="6269038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059DA-D8CF-4321-8951-474F8C988D8E}">
      <dsp:nvSpPr>
        <dsp:cNvPr id="0" name=""/>
        <dsp:cNvSpPr/>
      </dsp:nvSpPr>
      <dsp:spPr>
        <a:xfrm>
          <a:off x="313451" y="1463602"/>
          <a:ext cx="4388326" cy="91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100" kern="1200"/>
            <a:t>粒子間的自由碰撞公式</a:t>
          </a:r>
          <a:endParaRPr lang="en-US" sz="3100" kern="1200"/>
        </a:p>
      </dsp:txBody>
      <dsp:txXfrm>
        <a:off x="358123" y="1508274"/>
        <a:ext cx="4298982" cy="825776"/>
      </dsp:txXfrm>
    </dsp:sp>
    <dsp:sp modelId="{D9FE03A4-0E0E-43BB-A20C-64D90FA2B1D6}">
      <dsp:nvSpPr>
        <dsp:cNvPr id="0" name=""/>
        <dsp:cNvSpPr/>
      </dsp:nvSpPr>
      <dsp:spPr>
        <a:xfrm>
          <a:off x="0" y="3327322"/>
          <a:ext cx="6269038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B106C-6AF9-4E40-B514-5510CA468B0B}">
      <dsp:nvSpPr>
        <dsp:cNvPr id="0" name=""/>
        <dsp:cNvSpPr/>
      </dsp:nvSpPr>
      <dsp:spPr>
        <a:xfrm>
          <a:off x="313451" y="2869762"/>
          <a:ext cx="4388326" cy="915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100" kern="1200"/>
            <a:t>自由碰撞判定</a:t>
          </a:r>
          <a:endParaRPr lang="en-US" sz="3100" kern="1200"/>
        </a:p>
      </dsp:txBody>
      <dsp:txXfrm>
        <a:off x="358123" y="2914434"/>
        <a:ext cx="4298982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11904-4734-4A37-AF27-648D7C2FD725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719A6-124B-43E1-B531-E1BDA221EF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36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b290aac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b290aac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290aacd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290aacd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b290aacd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b290aacd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A869E-1117-4DAF-A2C7-C74F09670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B5FED3-E30E-49EF-93ED-62EB9E2FC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649C6A-31DB-492A-9C07-0EAE625A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A47715-FC87-4C2C-BF43-E591CD786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10FD4E-879D-4D4A-9C53-42F74A53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18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7EC4B-2771-422E-A8E4-36AEBD6D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8CC5A1-243D-42B4-9286-A1629C05A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F9A15B-41A2-4F72-BE1F-2E17AD3D3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1AD5F0-9AAB-4836-A761-03B8CCDA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AF3E34-7357-4E89-A15D-5092D6F1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14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A0324DC-F891-492C-A103-7E65741B4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7E64E7-F0B0-4EB8-9089-425F7AAF5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C1A2F3-DDD6-4D85-9FD2-C6285DFB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F21919-9D79-4D01-BC44-81367091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903AA0-A48C-41A0-A0B3-C18D904F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675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01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288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089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511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700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339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9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1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790BC1-6FCE-4167-AA76-F2C2DBDE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BDC0D1-43D7-478B-8917-6AB1AB9F4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13FC1D-EBC6-4577-96FD-4D990C889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694A7A-3B9D-401C-A90A-1768C222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FEB2FE-1521-4352-B7BE-2C55D9C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158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42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602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592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949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9619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4742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846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0526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2693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35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06EED8-87BE-463C-99DB-E499EA8C2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BAF8F8-E156-4802-998C-49CC17FD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E1A64-58CC-4858-A992-F2EC03D6D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44E164-EF8C-41A8-A6A1-D9B05575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C186DA-3336-4341-B960-F79A5367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4081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6624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56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885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808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8156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671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300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9894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067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1A39-93DB-4278-8A25-45277F9A3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1EC75-6C2B-4264-A32E-B7D1AFAD7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86948-45CA-4279-B87F-083EC6C3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2C2CF-C2AE-46A9-9616-53E74640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2BEA9-2FAC-43C5-8353-F73BE316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BBE52-8FDA-4C27-A988-5A39473B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C1FFC1-7903-448C-AB83-5AF335E8A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1EB68E-4DD2-41B2-9D34-D55EC6A42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FBEA22-14B7-4632-9E5E-94985E58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0F44E5-9FB6-42C4-879E-45DEA901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FC5F01-6C67-4E1F-893C-CE896422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0604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E789-C87E-4C9E-B4B9-8725FE5F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2FBC0-2B9E-42C4-B96F-929204C31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1150D-8351-4615-807E-12510576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0DBB-EC6F-4FE6-B761-A963F4E6B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15784-5115-4A67-84A5-0B61B382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36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AC73-AA87-4480-8DCA-C83E8106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74F38-9C11-4E2D-8913-30770799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5E3D0-5083-4146-B276-90B3A23F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80973-C7A1-4277-9A2B-FA883599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AF290-7D7A-46B0-8AA7-173F03FC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783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903E-73F4-4CEE-9D69-FB47EF3C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E5CE6-A421-4D25-86DB-BEA378CDE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2FF41-941C-4528-B360-BE3D7E55C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70569-3DCE-4DB4-A4C7-64B64B44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77DAA-9C87-47CD-81B2-26493C9F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67B81-7DD2-4219-A51E-0AA038A26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5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BFC7-4451-44C7-B0AF-67DB5E4F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1B555-E97E-4F89-B7A0-8D2C5E3C8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573EB-664A-4126-970A-23B39536D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FC61B-A50B-46F1-B0DF-428E40581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634F1-2A9B-4CAA-AA6F-34AB0BE86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9A93A2-14EA-45EF-B69E-EA569C8D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0D721-DB6E-411D-8D0B-738D6F2C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0F460-8B23-4544-8BBD-2A5DE3B0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33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E59D-0933-4E95-ABCD-AEC03C1F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D0B39-5C14-47C9-A7F9-10660F5B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B88BE-D7A3-4C68-A4D3-0BFA03D4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FC4CC-3B1B-4909-B9F1-BFF3048A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314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3547F7-E084-4C75-9C86-934C928B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E267B-E9D3-43BB-B530-1F0632A1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B7D05-F5E1-40C5-9C89-2A3584BA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992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26CD-B56F-45AF-91DE-A282977B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50C01-2B8E-457A-9A97-0AC000308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E41D2-7436-45A6-9553-BE12E850A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D5ABE-A449-4CE2-BDDA-6F0349EBC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BAA31-5011-47BD-8212-838FEBF1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6E894-CE1B-4E8D-929C-8877C7ED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970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4AF5-1922-4AD9-A26B-33A32E9A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D16B1-1913-453E-8FFC-2A76432F1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7E827-4579-440D-81B3-92FCADF0B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3AA68-484A-4F42-BE5A-182CD379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21422-206B-4B14-B88C-A38CCB65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329D5-7655-48AF-AE59-230B2F8F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077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02F3-9DC6-4262-85B4-A342FC65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8B9A0-6772-4519-B6A2-6E3AB330C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D14D6-2AB1-4F00-9517-D3761CC9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B91E1-FD71-458A-A085-D061406D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4B36C-7568-4AC5-8CA9-D37406E8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936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9CD67-1F52-4FB8-8732-D285D2872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7D994-0BA7-4C32-B7F9-D9BBA9A18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053E8-1604-410C-BF1A-00A2D2FA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DC786-005F-4DCD-A1BE-8A0BC163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56080-8EBF-4815-A3DC-FA5956EF6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26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BC071-7647-4961-A39A-EE4A726A9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8D3CA7-3E02-4763-B3D0-8177C1EBC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62133B-70E3-4BC5-A4BD-BCDD0F09F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F953F87-B9B2-4828-949E-BF7AE92C1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5994A8-5ABC-4B6F-BC00-16159FEC8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25646D9-3CB0-4E46-8A9B-3D1F2291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80EE7D-822B-4C00-BBBE-69087539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78F02D8-8A0F-43E2-B671-7F1C66014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4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E711F-717A-4F6B-B7F6-E431E915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38E4BA-DA47-482B-92BA-6DB82A174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3396A8-CEE1-479F-AF0E-5AE953DAC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BAE225-B5B6-4A7D-93E5-242BB5D3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22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1E175AB-5986-4872-B041-14CDCBD38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FE86937-12C1-4681-9934-AC21F59A0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54539D-FF58-4826-BC40-ADD491F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614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73197-C1A3-40FB-B683-C86C028CE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F02BE-6428-4740-9D4B-BFCD3766C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6C6FBE-0C27-4A9A-BDA2-5059F3DC9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577DD2-85EC-4680-B796-270D2057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563BF9-7485-42EE-950E-4745062F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2507C7-238A-4DD0-9919-2B837FAFC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7AD2-36F0-4411-9FC7-B3DE3A69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D508EE8-DB34-4978-A290-7E5BF1BDC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89AF65-BE2B-4036-B8F8-EE6F1D0FD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59143F-CD71-4179-AD2A-5FEBBAA8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B6D8FF-6F99-4767-8174-38E792B9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E13B58-4015-4AA9-BE08-06E31568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66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399AB25-BAE5-432B-9990-14F22FF2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83B179-97DF-41E8-8A3E-7405B7E5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22D3D5-1570-4AD6-92AC-6626FA5F8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B4C1A-F769-4DBB-9E8C-F0E15568F52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D0D0B7-0CCA-4317-BC0F-43ABABDC8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45F145-6939-4A98-94E3-2A62A26C2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D6BFC-AB97-42E7-A1F9-5684300EEC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4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FC6F-96FC-45DF-8475-909ACFF7281F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CAED576-2B07-45E1-BB92-CE09B47E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33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6739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615A43-6ECE-4968-94BD-C126047F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3C55-4C9A-43E8-B639-A7A4452F3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EAB79-F817-43EC-A172-EFBDF0FA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AA5E2-DE08-44FE-9FF9-966B4A6A85D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475A5-9FA4-47E3-A44E-9CB0F4851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EF298-35DE-4E83-A7AD-6008CBE01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77786-B2CF-4D26-A3AE-2E770E47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l_permeation_chromatography" TargetMode="External"/><Relationship Id="rId2" Type="http://schemas.openxmlformats.org/officeDocument/2006/relationships/hyperlink" Target="https://en.wikipedia.org/wiki/Elastic_colli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ilent.com/cs/library/primers/Public/5990-6969EN%20GPC%20SEC%20Chrom%20Guide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KausarAhmed15/gel-permeation-chromatography-gpc-by-kausar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l_permeation_chromatography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8668A7-4E83-4378-A7D2-4ABFFD34C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66" y="1892277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4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Gel Permeation</a:t>
            </a:r>
            <a:endParaRPr lang="zh-TW" altLang="en-US" sz="44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1FBBA4-FF1C-4912-9599-DF755713B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871" y="5702637"/>
            <a:ext cx="4805691" cy="838831"/>
          </a:xfrm>
        </p:spPr>
        <p:txBody>
          <a:bodyPr anchor="b">
            <a:normAutofit fontScale="25000" lnSpcReduction="20000"/>
          </a:bodyPr>
          <a:lstStyle/>
          <a:p>
            <a:pPr algn="l"/>
            <a:r>
              <a:rPr lang="en-US" altLang="zh-TW" sz="7200" dirty="0"/>
              <a:t>104020006</a:t>
            </a:r>
            <a:r>
              <a:rPr lang="zh-TW" altLang="en-US" sz="7200" dirty="0"/>
              <a:t>余宇恒</a:t>
            </a:r>
            <a:r>
              <a:rPr lang="en-US" altLang="zh-TW" sz="7200" dirty="0"/>
              <a:t> </a:t>
            </a:r>
          </a:p>
          <a:p>
            <a:pPr algn="l"/>
            <a:r>
              <a:rPr lang="en-US" altLang="zh-TW" sz="7200" dirty="0">
                <a:solidFill>
                  <a:srgbClr val="000000"/>
                </a:solidFill>
              </a:rPr>
              <a:t>104020010</a:t>
            </a:r>
            <a:r>
              <a:rPr lang="zh-TW" altLang="en-US" sz="7200" dirty="0">
                <a:solidFill>
                  <a:srgbClr val="000000"/>
                </a:solidFill>
              </a:rPr>
              <a:t>李偉志</a:t>
            </a:r>
            <a:endParaRPr lang="en-US" altLang="zh-TW" sz="7200" dirty="0">
              <a:solidFill>
                <a:srgbClr val="000000"/>
              </a:solidFill>
            </a:endParaRPr>
          </a:p>
          <a:p>
            <a:pPr algn="l"/>
            <a:r>
              <a:rPr lang="en-US" altLang="zh-TW" sz="7200" dirty="0"/>
              <a:t>104021230</a:t>
            </a:r>
            <a:r>
              <a:rPr lang="zh-TW" altLang="en-US" sz="7200" dirty="0"/>
              <a:t>黃偉誌 </a:t>
            </a:r>
            <a:endParaRPr lang="en-US" altLang="zh-TW" sz="7200" dirty="0"/>
          </a:p>
          <a:p>
            <a:pPr algn="l"/>
            <a:r>
              <a:rPr lang="en-US" altLang="zh-TW" sz="7200" dirty="0"/>
              <a:t>104022140</a:t>
            </a:r>
            <a:r>
              <a:rPr lang="zh-TW" altLang="en-US" sz="7200" dirty="0"/>
              <a:t>許孟楷</a:t>
            </a:r>
            <a:r>
              <a:rPr lang="zh-TW" altLang="en-US" sz="7200" dirty="0">
                <a:latin typeface="標楷體" panose="03000509000000000000" pitchFamily="65" charset="-120"/>
                <a:ea typeface="標楷體" panose="03000509000000000000" pitchFamily="65" charset="-120"/>
              </a:rPr>
              <a:t> </a:t>
            </a:r>
            <a:endParaRPr lang="en-US" altLang="zh-TW" sz="7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endParaRPr lang="en-US" altLang="zh-TW" sz="1800" dirty="0">
              <a:solidFill>
                <a:srgbClr val="000000"/>
              </a:solidFill>
            </a:endParaRPr>
          </a:p>
          <a:p>
            <a:pPr algn="l"/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2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41B133-97B0-4B4D-BD0E-C638FCB29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0" y="2069763"/>
            <a:ext cx="4141760" cy="36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9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4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88A0F-4E30-40BA-899B-296FC576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zh-TW" altLang="en-US" sz="2600" dirty="0">
                <a:solidFill>
                  <a:srgbClr val="FFFFFF"/>
                </a:solidFill>
              </a:rPr>
              <a:t>碰撞機制與球的運動</a:t>
            </a:r>
            <a:br>
              <a:rPr lang="en-US" altLang="zh-TW" sz="2600" dirty="0">
                <a:solidFill>
                  <a:srgbClr val="FFFFFF"/>
                </a:solidFill>
              </a:rPr>
            </a:br>
            <a:r>
              <a:rPr lang="en-US" altLang="zh-TW" sz="2600" dirty="0">
                <a:solidFill>
                  <a:srgbClr val="FFFFFF"/>
                </a:solidFill>
              </a:rPr>
              <a:t>(</a:t>
            </a:r>
            <a:r>
              <a:rPr lang="zh-TW" altLang="en-US" sz="2600" dirty="0">
                <a:solidFill>
                  <a:srgbClr val="FFFFFF"/>
                </a:solidFill>
              </a:rPr>
              <a:t>余宇恒</a:t>
            </a:r>
            <a:r>
              <a:rPr lang="en-US" altLang="zh-TW" sz="2600" dirty="0">
                <a:solidFill>
                  <a:srgbClr val="FFFFFF"/>
                </a:solidFill>
              </a:rPr>
              <a:t>)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35155C-229C-45DE-A16E-6C75AC2735B0}"/>
              </a:ext>
            </a:extLst>
          </p:cNvPr>
          <p:cNvSpPr txBox="1">
            <a:spLocks/>
          </p:cNvSpPr>
          <p:nvPr/>
        </p:nvSpPr>
        <p:spPr>
          <a:xfrm>
            <a:off x="4132220" y="1925016"/>
            <a:ext cx="6827328" cy="3760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t>架構球及障礙物的物件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t>球的移動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t>球與障礙物和邊界的碰撞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4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8A0F-4E30-40BA-899B-296FC576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600" dirty="0">
                <a:solidFill>
                  <a:srgbClr val="FFFFFF"/>
                </a:solidFill>
              </a:rPr>
              <a:t>實踐方法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52FBC-5275-4D3D-8501-4490D9086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220" y="1487272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物件</a:t>
            </a:r>
            <a:r>
              <a:rPr lang="en-US" altLang="zh-TW" sz="2400" dirty="0"/>
              <a:t>: </a:t>
            </a:r>
            <a:r>
              <a:rPr lang="zh-TW" altLang="en-US" sz="2400" dirty="0"/>
              <a:t>使用</a:t>
            </a:r>
            <a:r>
              <a:rPr lang="en-US" altLang="zh-TW" sz="2400" dirty="0"/>
              <a:t>class</a:t>
            </a:r>
            <a:r>
              <a:rPr lang="zh-TW" altLang="en-US" sz="2400" dirty="0"/>
              <a:t>來建立物件，每個物件可以有自己的屬性</a:t>
            </a:r>
            <a:r>
              <a:rPr lang="en-US" altLang="zh-TW" sz="2400" dirty="0"/>
              <a:t>(attribute)</a:t>
            </a:r>
            <a:r>
              <a:rPr lang="zh-TW" altLang="en-US" sz="2400" dirty="0"/>
              <a:t>以及方法</a:t>
            </a:r>
            <a:r>
              <a:rPr lang="en-US" altLang="zh-TW" sz="2400" dirty="0"/>
              <a:t>(method)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E9E62-45C8-4A2A-A30F-B8205965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220" y="2858872"/>
            <a:ext cx="6385561" cy="230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4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8A0F-4E30-40BA-899B-296FC576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600" dirty="0">
                <a:solidFill>
                  <a:srgbClr val="FFFFFF"/>
                </a:solidFill>
              </a:rPr>
              <a:t>實踐方法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52FBC-5275-4D3D-8501-4490D9086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220" y="1487272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物體移動</a:t>
            </a:r>
            <a:r>
              <a:rPr lang="en-US" altLang="zh-TW" sz="2400" dirty="0"/>
              <a:t>:</a:t>
            </a:r>
            <a:r>
              <a:rPr lang="zh-TW" altLang="en-US" sz="2400" dirty="0"/>
              <a:t> 用一個迴圈不斷更新物件狀態以及畫面，達成動畫的效果</a:t>
            </a:r>
            <a:endParaRPr lang="en-US" altLang="zh-TW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031F6-4F6D-4CEC-BCAA-AE511679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861" y="2323913"/>
            <a:ext cx="3943935" cy="40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4FA638-2C42-42CD-A860-DBE4457E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FFFF"/>
                </a:solidFill>
              </a:rPr>
              <a:t>碰撞機制</a:t>
            </a:r>
            <a:br>
              <a:rPr lang="en-US" altLang="zh-TW" dirty="0">
                <a:solidFill>
                  <a:srgbClr val="FFFFFF"/>
                </a:solidFill>
              </a:rPr>
            </a:br>
            <a:r>
              <a:rPr lang="en-US" altLang="zh-TW" dirty="0">
                <a:solidFill>
                  <a:srgbClr val="FFFFFF"/>
                </a:solidFill>
              </a:rPr>
              <a:t>(</a:t>
            </a:r>
            <a:r>
              <a:rPr lang="zh-TW" altLang="en-US" dirty="0">
                <a:solidFill>
                  <a:srgbClr val="FFFFFF"/>
                </a:solidFill>
              </a:rPr>
              <a:t>李偉志</a:t>
            </a:r>
            <a:r>
              <a:rPr lang="en-US" altLang="zh-TW" dirty="0">
                <a:solidFill>
                  <a:srgbClr val="FFFFFF"/>
                </a:solidFill>
              </a:rPr>
              <a:t>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內容版面配置區 2">
            <a:extLst>
              <a:ext uri="{FF2B5EF4-FFF2-40B4-BE49-F238E27FC236}">
                <a16:creationId xmlns:a16="http://schemas.microsoft.com/office/drawing/2014/main" id="{5BCD4F94-419B-4AFB-A35B-1219530EA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149088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318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BDFE0-82A9-4A62-8338-EE027C64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碰撞問題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9DD142-5966-4823-BF43-E75FFE458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膠著在一起</a:t>
            </a:r>
            <a:endParaRPr lang="en-US" altLang="zh-TW" dirty="0"/>
          </a:p>
          <a:p>
            <a:r>
              <a:rPr lang="zh-TW" altLang="en-US" dirty="0"/>
              <a:t>抖動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FC2E9D-D867-400A-ACD6-E9F52FA7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965" y="1825625"/>
            <a:ext cx="7172325" cy="41624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B0C4D11-7ACA-4129-8BC2-48157AC0FEEB}"/>
              </a:ext>
            </a:extLst>
          </p:cNvPr>
          <p:cNvSpPr txBox="1"/>
          <p:nvPr/>
        </p:nvSpPr>
        <p:spPr>
          <a:xfrm>
            <a:off x="5875507" y="1415813"/>
            <a:ext cx="270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solution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10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 altLang="zh-TW" dirty="0"/>
              <a:t>落下時間</a:t>
            </a:r>
            <a:r>
              <a:rPr lang="en-US" altLang="zh-TW" dirty="0"/>
              <a:t>vs</a:t>
            </a:r>
            <a:r>
              <a:rPr lang="zh-TW" altLang="zh-TW" dirty="0"/>
              <a:t>數量</a:t>
            </a:r>
            <a:r>
              <a:rPr lang="en-US" altLang="zh-TW" dirty="0"/>
              <a:t>histogram (</a:t>
            </a:r>
            <a:r>
              <a:rPr lang="zh-TW" altLang="en-US" dirty="0"/>
              <a:t>黃偉誌</a:t>
            </a:r>
            <a:r>
              <a:rPr lang="en-US" altLang="zh-TW" dirty="0"/>
              <a:t>)</a:t>
            </a:r>
            <a:br>
              <a:rPr lang="zh-TW" altLang="en-US" dirty="0"/>
            </a:b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zh-TW"/>
              <a:t>畫時間對路徑，個數的關係圖。球走了多少時間，多少距離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具體的實現方法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3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har char="-"/>
            </a:pPr>
            <a:r>
              <a:rPr lang="zh-TW"/>
              <a:t>個數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global beginning_time # </a:t>
            </a:r>
            <a:r>
              <a:rPr lang="zh-TW" altLang="en-US" sz="1867"/>
              <a:t>程式的開始時間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global times # </a:t>
            </a:r>
            <a:r>
              <a:rPr lang="zh-TW" altLang="en-US" sz="1867"/>
              <a:t>球通過</a:t>
            </a:r>
            <a:r>
              <a:rPr lang="en-US" altLang="zh-TW" sz="1867"/>
              <a:t>sensor</a:t>
            </a:r>
            <a:r>
              <a:rPr lang="zh-TW" altLang="en-US" sz="1867"/>
              <a:t>的時間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beginning_time = time.time() # </a:t>
            </a:r>
            <a:r>
              <a:rPr lang="zh-TW" altLang="en-US" sz="1867"/>
              <a:t>初始化，這會給執行這行當下的時間</a:t>
            </a:r>
            <a:r>
              <a:rPr lang="en-US" altLang="zh-TW" sz="1867"/>
              <a:t>(</a:t>
            </a:r>
            <a:r>
              <a:rPr lang="zh-TW" altLang="en-US" sz="1867"/>
              <a:t>秒</a:t>
            </a:r>
            <a:r>
              <a:rPr lang="en-US" altLang="zh-TW" sz="1867"/>
              <a:t>)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times = [] # </a:t>
            </a:r>
            <a:r>
              <a:rPr lang="zh-TW" altLang="en-US" sz="1867"/>
              <a:t>初始化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times.append(time.time() - beginning_time) # </a:t>
            </a:r>
            <a:r>
              <a:rPr lang="zh-TW" altLang="en-US" sz="1867"/>
              <a:t>減掉開始時間，就得到球落下的總時間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plt.hist(times, bins=’auto’) # </a:t>
            </a:r>
            <a:r>
              <a:rPr lang="zh-TW" altLang="en-US" sz="1867"/>
              <a:t>長方圖</a:t>
            </a:r>
            <a:endParaRPr sz="1867"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altLang="zh-TW" sz="1867"/>
              <a:t>plt.show() # </a:t>
            </a:r>
            <a:r>
              <a:rPr lang="zh-TW" altLang="en-US" sz="1867"/>
              <a:t>畫出來</a:t>
            </a:r>
            <a:endParaRPr sz="1867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zh-TW"/>
              <a:t>具體的實現方法</a:t>
            </a:r>
            <a:endParaRPr/>
          </a:p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522067" y="1536633"/>
            <a:ext cx="11360800" cy="53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har char="-"/>
            </a:pPr>
            <a:r>
              <a:rPr lang="zh-TW"/>
              <a:t>路徑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zh-TW" altLang="en-US" sz="1867"/>
              <a:t>設計資料結構到球的</a:t>
            </a:r>
            <a:r>
              <a:rPr lang="en-US" altLang="zh-TW" sz="1867"/>
              <a:t>class</a:t>
            </a:r>
            <a:r>
              <a:rPr lang="zh-TW" altLang="en-US" sz="1867"/>
              <a:t>裡面</a:t>
            </a:r>
            <a:r>
              <a:rPr lang="en-US" altLang="zh-TW" sz="1867"/>
              <a:t>: distance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self.distance = 0 # </a:t>
            </a:r>
            <a:r>
              <a:rPr lang="zh-TW" altLang="en-US" sz="1867"/>
              <a:t>初始化，零里程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moving_distance = ( self.vx **2 + self.vy ** 2 ) ** (1/2) # </a:t>
            </a:r>
            <a:r>
              <a:rPr lang="zh-TW" altLang="en-US" sz="1867"/>
              <a:t>用速度算距離</a:t>
            </a:r>
            <a:r>
              <a:rPr lang="en-US" altLang="zh-TW" sz="1867"/>
              <a:t>(</a:t>
            </a:r>
            <a:r>
              <a:rPr lang="zh-TW" altLang="en-US" sz="1867"/>
              <a:t>單位時間內</a:t>
            </a:r>
            <a:r>
              <a:rPr lang="en-US" altLang="zh-TW" sz="1867"/>
              <a:t>)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self.distance += moving_distance # </a:t>
            </a:r>
            <a:r>
              <a:rPr lang="zh-TW" altLang="en-US" sz="1867"/>
              <a:t>加上去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all_balls_distance = [ball.distance for ball in balls] # </a:t>
            </a:r>
            <a:r>
              <a:rPr lang="zh-TW" altLang="en-US" sz="1867"/>
              <a:t>所有球的距離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plt.hist(all_balls_distance, bins=’auto’) # </a:t>
            </a:r>
            <a:r>
              <a:rPr lang="zh-TW" altLang="en-US" sz="1867"/>
              <a:t>長方圖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-US" altLang="zh-TW" sz="1867"/>
              <a:t>plt.show() # </a:t>
            </a:r>
            <a:r>
              <a:rPr lang="zh-TW" altLang="en-US" sz="1867"/>
              <a:t>畫出來</a:t>
            </a:r>
            <a:endParaRPr sz="1867"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39B7B-1F46-4784-AAE9-FDEB47BB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實際效果</a:t>
            </a:r>
          </a:p>
        </p:txBody>
      </p:sp>
      <p:pic>
        <p:nvPicPr>
          <p:cNvPr id="4" name="pygame window 2019_6_6 下午 05_37_29">
            <a:hlinkClick r:id="" action="ppaction://media"/>
            <a:extLst>
              <a:ext uri="{FF2B5EF4-FFF2-40B4-BE49-F238E27FC236}">
                <a16:creationId xmlns:a16="http://schemas.microsoft.com/office/drawing/2014/main" id="{CF7B2C54-AEB9-464E-ACEB-292DB07F6F6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378" end="39463.52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7205" y="904343"/>
            <a:ext cx="3895446" cy="5357461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872D169-BECE-4F1C-A9CC-D56FAE21FE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7" t="7650" r="62423" b="13175"/>
          <a:stretch/>
        </p:blipFill>
        <p:spPr>
          <a:xfrm>
            <a:off x="7660456" y="831964"/>
            <a:ext cx="3799003" cy="54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4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789926A-BAD2-424B-A056-20D5C126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結果分析</a:t>
            </a:r>
          </a:p>
        </p:txBody>
      </p:sp>
      <p:pic>
        <p:nvPicPr>
          <p:cNvPr id="7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3F9F609-DDEB-4BAE-9A0B-43D6AD2BA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180190"/>
            <a:ext cx="6553545" cy="45055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F7C4547-8B46-4251-B1AB-7680FF306EBA}"/>
              </a:ext>
            </a:extLst>
          </p:cNvPr>
          <p:cNvSpPr/>
          <p:nvPr/>
        </p:nvSpPr>
        <p:spPr>
          <a:xfrm>
            <a:off x="5000017" y="1060315"/>
            <a:ext cx="291830" cy="47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971A75-6E7E-4F2E-A8EF-F553A55CEF8F}"/>
              </a:ext>
            </a:extLst>
          </p:cNvPr>
          <p:cNvSpPr/>
          <p:nvPr/>
        </p:nvSpPr>
        <p:spPr>
          <a:xfrm>
            <a:off x="11015889" y="5467147"/>
            <a:ext cx="291830" cy="47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22FEFF-620A-4B4A-AFFF-DB49FB6665E3}"/>
              </a:ext>
            </a:extLst>
          </p:cNvPr>
          <p:cNvSpPr txBox="1"/>
          <p:nvPr/>
        </p:nvSpPr>
        <p:spPr>
          <a:xfrm>
            <a:off x="6363093" y="5704806"/>
            <a:ext cx="371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粒子總數</a:t>
            </a:r>
            <a:r>
              <a:rPr lang="en-US" altLang="zh-TW" dirty="0"/>
              <a:t>:210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763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F04EE82-8C68-403D-B4D3-4BEEA4B2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7EB52D-7A38-40E6-8D4B-64D936C5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endParaRPr lang="zh-TW" altLang="en-US" sz="24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600" dirty="0">
                <a:solidFill>
                  <a:srgbClr val="000000"/>
                </a:solidFill>
              </a:rPr>
              <a:t>Gel Permeation </a:t>
            </a:r>
            <a:r>
              <a:rPr lang="zh-TW" altLang="en-US" sz="2600" dirty="0">
                <a:solidFill>
                  <a:srgbClr val="000000"/>
                </a:solidFill>
              </a:rPr>
              <a:t>簡介</a:t>
            </a:r>
            <a:endParaRPr lang="en-US" altLang="zh-TW" sz="26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600" dirty="0"/>
              <a:t>計畫目標</a:t>
            </a:r>
            <a:endParaRPr lang="en-US" altLang="zh-TW" sz="26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600" dirty="0"/>
              <a:t>計算方法與步驟</a:t>
            </a:r>
            <a:endParaRPr lang="en-US" altLang="zh-TW" sz="26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600" dirty="0">
                <a:solidFill>
                  <a:srgbClr val="000000"/>
                </a:solidFill>
              </a:rPr>
              <a:t>結果分析</a:t>
            </a:r>
            <a:endParaRPr lang="en-US" altLang="zh-TW" sz="26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600" dirty="0">
                <a:solidFill>
                  <a:srgbClr val="000000"/>
                </a:solidFill>
              </a:rPr>
              <a:t>參考資料</a:t>
            </a:r>
            <a:endParaRPr lang="en-US" altLang="zh-TW" sz="2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0000"/>
              </a:solidFill>
            </a:endParaRP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69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3F65B-6E5A-47B6-BDDA-3B78F0D7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 descr="C:\Users\李偉志\AppData\Local\Microsoft\Windows\INetCache\Content.MSO\C038367F.tmp">
            <a:extLst>
              <a:ext uri="{FF2B5EF4-FFF2-40B4-BE49-F238E27FC236}">
                <a16:creationId xmlns:a16="http://schemas.microsoft.com/office/drawing/2014/main" id="{5515E827-EC1E-4D4E-8F0E-D5427AB362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9" y="20065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C:\Users\李偉志\AppData\Local\Microsoft\Windows\INetCache\Content.MSO\168CD64C.tmp">
            <a:extLst>
              <a:ext uri="{FF2B5EF4-FFF2-40B4-BE49-F238E27FC236}">
                <a16:creationId xmlns:a16="http://schemas.microsoft.com/office/drawing/2014/main" id="{D47AA6CF-1E63-4B19-A7B5-E3D76DF8AE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839" y="206713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 descr="C:\Users\李偉志\AppData\Local\Microsoft\Windows\INetCache\Content.MSO\34B62E3A.tmp">
            <a:extLst>
              <a:ext uri="{FF2B5EF4-FFF2-40B4-BE49-F238E27FC236}">
                <a16:creationId xmlns:a16="http://schemas.microsoft.com/office/drawing/2014/main" id="{40AADAE7-CC13-4EE3-A47B-B944FF7D1A8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206713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C:\Users\李偉志\AppData\Local\Microsoft\Windows\INetCache\Content.MSO\97AAC258.tmp">
            <a:extLst>
              <a:ext uri="{FF2B5EF4-FFF2-40B4-BE49-F238E27FC236}">
                <a16:creationId xmlns:a16="http://schemas.microsoft.com/office/drawing/2014/main" id="{CE2F57FF-D6CC-4FA6-A308-7A332F05517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39" y="20065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 descr="C:\Users\李偉志\AppData\Local\Microsoft\Windows\INetCache\Content.MSO\E8EB5226.tmp">
            <a:extLst>
              <a:ext uri="{FF2B5EF4-FFF2-40B4-BE49-F238E27FC236}">
                <a16:creationId xmlns:a16="http://schemas.microsoft.com/office/drawing/2014/main" id="{7737E104-6F71-47F6-B000-0A67483F6AD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9" y="304475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 descr="C:\Users\李偉志\AppData\Local\Microsoft\Windows\INetCache\Content.MSO\B7484924.tmp">
            <a:extLst>
              <a:ext uri="{FF2B5EF4-FFF2-40B4-BE49-F238E27FC236}">
                <a16:creationId xmlns:a16="http://schemas.microsoft.com/office/drawing/2014/main" id="{698B524C-D1BF-4DFB-82D8-0AF218CD4BC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839" y="304475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 descr="C:\Users\李偉志\AppData\Local\Microsoft\Windows\INetCache\Content.MSO\34FA9ED2.tmp">
            <a:extLst>
              <a:ext uri="{FF2B5EF4-FFF2-40B4-BE49-F238E27FC236}">
                <a16:creationId xmlns:a16="http://schemas.microsoft.com/office/drawing/2014/main" id="{1858C887-41C0-4F05-AC2E-1015BFC4C10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49" y="304475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 descr="C:\Users\李偉志\AppData\Local\Microsoft\Windows\INetCache\Content.MSO\A68FB6B0.tmp">
            <a:extLst>
              <a:ext uri="{FF2B5EF4-FFF2-40B4-BE49-F238E27FC236}">
                <a16:creationId xmlns:a16="http://schemas.microsoft.com/office/drawing/2014/main" id="{D0449F30-FC0A-4D61-8141-853E902A758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49" y="3044758"/>
            <a:ext cx="288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61FC165-C8B7-4197-8CC1-9B1303613FA2}"/>
              </a:ext>
            </a:extLst>
          </p:cNvPr>
          <p:cNvSpPr/>
          <p:nvPr/>
        </p:nvSpPr>
        <p:spPr>
          <a:xfrm>
            <a:off x="5009341" y="5809645"/>
            <a:ext cx="5613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3F3A835-7BA4-4192-A7B5-C4BCA2A0EDA4}"/>
              </a:ext>
            </a:extLst>
          </p:cNvPr>
          <p:cNvSpPr/>
          <p:nvPr/>
        </p:nvSpPr>
        <p:spPr>
          <a:xfrm>
            <a:off x="5847549" y="5983793"/>
            <a:ext cx="1131217" cy="575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1E55D5D-D289-489F-8C0F-ADFA36705907}"/>
              </a:ext>
            </a:extLst>
          </p:cNvPr>
          <p:cNvSpPr txBox="1"/>
          <p:nvPr/>
        </p:nvSpPr>
        <p:spPr>
          <a:xfrm>
            <a:off x="1310911" y="2314499"/>
            <a:ext cx="113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R=1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2304627-335B-45D6-B10A-3BC047E82DCC}"/>
              </a:ext>
            </a:extLst>
          </p:cNvPr>
          <p:cNvSpPr txBox="1"/>
          <p:nvPr/>
        </p:nvSpPr>
        <p:spPr>
          <a:xfrm>
            <a:off x="4115433" y="2314499"/>
            <a:ext cx="113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R=2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DF87F6C-779E-4FBA-A953-10255C77FC54}"/>
              </a:ext>
            </a:extLst>
          </p:cNvPr>
          <p:cNvSpPr txBox="1"/>
          <p:nvPr/>
        </p:nvSpPr>
        <p:spPr>
          <a:xfrm>
            <a:off x="6995433" y="2309286"/>
            <a:ext cx="113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R=3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AFC1B1-60E9-45DD-A820-7F2EDC5AA347}"/>
              </a:ext>
            </a:extLst>
          </p:cNvPr>
          <p:cNvSpPr txBox="1"/>
          <p:nvPr/>
        </p:nvSpPr>
        <p:spPr>
          <a:xfrm>
            <a:off x="9959418" y="2309286"/>
            <a:ext cx="113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R=4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517AB09-8593-4F6D-915D-7E6EC8FD884F}"/>
              </a:ext>
            </a:extLst>
          </p:cNvPr>
          <p:cNvSpPr txBox="1"/>
          <p:nvPr/>
        </p:nvSpPr>
        <p:spPr>
          <a:xfrm>
            <a:off x="4165868" y="5204758"/>
            <a:ext cx="113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R=6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6A9FA4F-8291-4362-A0EA-3977C7DBC114}"/>
              </a:ext>
            </a:extLst>
          </p:cNvPr>
          <p:cNvSpPr txBox="1"/>
          <p:nvPr/>
        </p:nvSpPr>
        <p:spPr>
          <a:xfrm>
            <a:off x="7079418" y="5201566"/>
            <a:ext cx="113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R=7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29C1942-3001-40F3-8238-AFD3079873A2}"/>
              </a:ext>
            </a:extLst>
          </p:cNvPr>
          <p:cNvSpPr txBox="1"/>
          <p:nvPr/>
        </p:nvSpPr>
        <p:spPr>
          <a:xfrm>
            <a:off x="1274606" y="5204758"/>
            <a:ext cx="113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R=5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12681B0-93F0-4E43-B611-9DDD7A84F7B7}"/>
              </a:ext>
            </a:extLst>
          </p:cNvPr>
          <p:cNvSpPr txBox="1"/>
          <p:nvPr/>
        </p:nvSpPr>
        <p:spPr>
          <a:xfrm>
            <a:off x="9959418" y="5204758"/>
            <a:ext cx="113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R=8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14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472713D-FEE8-4F03-B25B-7EFF2BB3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400" dirty="0">
                <a:solidFill>
                  <a:srgbClr val="FFFFFF"/>
                </a:solidFill>
              </a:rPr>
              <a:t>Curve fitting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210C62-6CFA-44D4-962C-4F95C76BB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577665"/>
            <a:ext cx="5455917" cy="369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149C3E-55D3-40BF-AA59-19E6DCF995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577665"/>
            <a:ext cx="5455917" cy="369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76E4DEB-77F2-4D3F-83A4-BA68D60362E9}"/>
              </a:ext>
            </a:extLst>
          </p:cNvPr>
          <p:cNvSpPr txBox="1"/>
          <p:nvPr/>
        </p:nvSpPr>
        <p:spPr>
          <a:xfrm>
            <a:off x="184825" y="2277801"/>
            <a:ext cx="92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peak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67F76D0-0CF2-468A-8C03-7B8EDD7D949A}"/>
              </a:ext>
            </a:extLst>
          </p:cNvPr>
          <p:cNvSpPr txBox="1"/>
          <p:nvPr/>
        </p:nvSpPr>
        <p:spPr>
          <a:xfrm>
            <a:off x="4859472" y="6195781"/>
            <a:ext cx="92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radius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6058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AE4CB-6064-412A-9701-2E3827FB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992" y="2511820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000" dirty="0"/>
              <a:t>H</a:t>
            </a:r>
          </a:p>
        </p:txBody>
      </p:sp>
      <p:pic>
        <p:nvPicPr>
          <p:cNvPr id="5" name="圖片 4" descr="C:\Users\李偉志\AppData\Local\Microsoft\Windows\INetCache\Content.MSO\F2B2C124.tmp">
            <a:extLst>
              <a:ext uri="{FF2B5EF4-FFF2-40B4-BE49-F238E27FC236}">
                <a16:creationId xmlns:a16="http://schemas.microsoft.com/office/drawing/2014/main" id="{7A4A08D7-0DA4-4F5B-A5EB-46C77ED71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6584" y="227468"/>
            <a:ext cx="2685705" cy="1790469"/>
          </a:xfrm>
          <a:prstGeom prst="rect">
            <a:avLst/>
          </a:prstGeom>
          <a:noFill/>
        </p:spPr>
      </p:pic>
      <p:pic>
        <p:nvPicPr>
          <p:cNvPr id="6" name="圖片 5" descr="C:\Users\李偉志\AppData\Local\Microsoft\Windows\INetCache\Content.MSO\F163D6D2.tmp">
            <a:extLst>
              <a:ext uri="{FF2B5EF4-FFF2-40B4-BE49-F238E27FC236}">
                <a16:creationId xmlns:a16="http://schemas.microsoft.com/office/drawing/2014/main" id="{EC03A7AB-01D9-4C69-B3E4-E6236F61D5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0879" y="227468"/>
            <a:ext cx="2685705" cy="1790469"/>
          </a:xfrm>
          <a:prstGeom prst="rect">
            <a:avLst/>
          </a:prstGeom>
          <a:noFill/>
        </p:spPr>
      </p:pic>
      <p:pic>
        <p:nvPicPr>
          <p:cNvPr id="4" name="內容版面配置區 3" descr="C:\Users\李偉志\AppData\Local\Microsoft\Windows\INetCache\Content.MSO\AF927F0E.tmp">
            <a:extLst>
              <a:ext uri="{FF2B5EF4-FFF2-40B4-BE49-F238E27FC236}">
                <a16:creationId xmlns:a16="http://schemas.microsoft.com/office/drawing/2014/main" id="{FC4C592D-2343-4070-B6A9-B4029DA8421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8451" y="243439"/>
            <a:ext cx="2637795" cy="1758529"/>
          </a:xfrm>
          <a:prstGeom prst="rect">
            <a:avLst/>
          </a:prstGeom>
          <a:noFill/>
        </p:spPr>
      </p:pic>
      <p:pic>
        <p:nvPicPr>
          <p:cNvPr id="7" name="圖片 6" descr="C:\Users\李偉志\AppData\Local\Microsoft\Windows\INetCache\Content.MSO\1825AEB0.tmp">
            <a:extLst>
              <a:ext uri="{FF2B5EF4-FFF2-40B4-BE49-F238E27FC236}">
                <a16:creationId xmlns:a16="http://schemas.microsoft.com/office/drawing/2014/main" id="{5A13EAEA-C954-4ED6-B110-CE1FFBB971C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746" y="249869"/>
            <a:ext cx="2685706" cy="1790470"/>
          </a:xfrm>
          <a:prstGeom prst="rect">
            <a:avLst/>
          </a:prstGeom>
          <a:noFill/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1F78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29747C1E-08F1-4AE6-BE87-0A55B741E657}"/>
              </a:ext>
            </a:extLst>
          </p:cNvPr>
          <p:cNvSpPr/>
          <p:nvPr/>
        </p:nvSpPr>
        <p:spPr>
          <a:xfrm>
            <a:off x="7225599" y="2951853"/>
            <a:ext cx="1196502" cy="3696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9621E4D-66AD-4E8F-BD3E-AD70BCC1C5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16" t="7285" r="62268" b="12989"/>
          <a:stretch/>
        </p:blipFill>
        <p:spPr>
          <a:xfrm>
            <a:off x="817130" y="2046769"/>
            <a:ext cx="3065421" cy="43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83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1D9E2-6972-4980-AE0B-3873E65C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4A22BC-2E71-462F-A314-E9534A0D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https://en.wikipedia.org/wiki/Elastic_collision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3"/>
              </a:rPr>
              <a:t>Https://en.wikipedia.org/wiki/Gel_permeation_chromatography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https://www.agilent.com/cs/library/primers/Public/5990-6969EN%20GPC%20SEC%20Chrom%20Guide.pdf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8610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85B08D-DE67-4C2E-9E55-508D1DDC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FD9A92-3347-4288-B0A1-82C72CDFA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5E23D2-8D07-4874-AA0B-E84E88A7533E}"/>
              </a:ext>
            </a:extLst>
          </p:cNvPr>
          <p:cNvSpPr/>
          <p:nvPr/>
        </p:nvSpPr>
        <p:spPr>
          <a:xfrm>
            <a:off x="2846895" y="1825624"/>
            <a:ext cx="6325385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Thanks for listening</a:t>
            </a:r>
            <a:endParaRPr lang="zh-TW" altLang="en-US" sz="8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8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257469-CB41-4565-9193-20653BE7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FFFFFF"/>
                </a:solidFill>
              </a:rPr>
              <a:t>模擬膠體滲透層析儀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4FA76F-4A9B-4287-9D92-01E96C623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zh-TW" altLang="en-US" sz="1600" dirty="0"/>
              <a:t>原理</a:t>
            </a:r>
            <a:r>
              <a:rPr lang="en-US" altLang="zh-TW" sz="1600" dirty="0"/>
              <a:t>:</a:t>
            </a:r>
            <a:r>
              <a:rPr lang="zh-TW" altLang="en-US" sz="1600" dirty="0"/>
              <a:t>大顆粒子與小顆粒子通過多孔材料所需時間不同</a:t>
            </a:r>
            <a:endParaRPr lang="en-US" altLang="zh-TW" sz="1600" dirty="0"/>
          </a:p>
          <a:p>
            <a:r>
              <a:rPr lang="zh-TW" altLang="en-US" sz="1600" dirty="0"/>
              <a:t>應用</a:t>
            </a:r>
            <a:r>
              <a:rPr lang="en-US" altLang="zh-TW" sz="1600" dirty="0"/>
              <a:t>:</a:t>
            </a:r>
            <a:r>
              <a:rPr lang="zh-TW" altLang="en-US" sz="1600" dirty="0"/>
              <a:t>分析一個未知混合物的比例與成分</a:t>
            </a:r>
            <a:endParaRPr lang="en-US" altLang="zh-TW" sz="1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C7494A-6279-4EEC-9828-C34321B28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88" y="952500"/>
            <a:ext cx="6439950" cy="482996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2432308-E875-412E-8449-B7722C7F0699}"/>
              </a:ext>
            </a:extLst>
          </p:cNvPr>
          <p:cNvSpPr txBox="1"/>
          <p:nvPr/>
        </p:nvSpPr>
        <p:spPr>
          <a:xfrm>
            <a:off x="5571440" y="5340485"/>
            <a:ext cx="50850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Reference :</a:t>
            </a:r>
            <a:r>
              <a:rPr lang="en-US" altLang="zh-TW" sz="900" dirty="0">
                <a:hlinkClick r:id="rId3"/>
              </a:rPr>
              <a:t>https://www.slideshare.net/KausarAhmed15/gel-permeation-chromatography-gpc-by-kausar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6419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453B80-5570-4136-8223-40DED4F5D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99928" cy="1325563"/>
          </a:xfrm>
        </p:spPr>
        <p:txBody>
          <a:bodyPr/>
          <a:lstStyle/>
          <a:p>
            <a:r>
              <a:rPr lang="zh-TW" altLang="en-US" dirty="0"/>
              <a:t>計畫目標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0ABE38-7774-4642-8560-F8706BED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9928" cy="4351338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橘色球是固定的篩子，藍色與綠色顆粒受重力往下，設為完全彈性碰撞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模組</a:t>
            </a:r>
            <a:r>
              <a:rPr lang="en-US" altLang="zh-TW" dirty="0"/>
              <a:t>:</a:t>
            </a:r>
            <a:r>
              <a:rPr lang="en-US" altLang="zh-TW" dirty="0" err="1"/>
              <a:t>pygame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sz="2800" dirty="0"/>
              <a:t> math</a:t>
            </a:r>
          </a:p>
          <a:p>
            <a:pPr marL="914400" lvl="2" indent="0">
              <a:buNone/>
            </a:pPr>
            <a:r>
              <a:rPr lang="en-US" altLang="zh-TW" sz="2800" dirty="0"/>
              <a:t> Matplotlib</a:t>
            </a:r>
          </a:p>
          <a:p>
            <a:pPr marL="914400" lvl="2" indent="0">
              <a:buNone/>
            </a:pPr>
            <a:r>
              <a:rPr lang="en-US" altLang="zh-TW" sz="2800" dirty="0"/>
              <a:t> time</a:t>
            </a:r>
          </a:p>
          <a:p>
            <a:pPr marL="914400" lvl="2" indent="0">
              <a:buNone/>
            </a:pPr>
            <a:r>
              <a:rPr lang="en-US" altLang="zh-TW" sz="2800" dirty="0"/>
              <a:t> </a:t>
            </a:r>
            <a:r>
              <a:rPr lang="en-US" altLang="zh-TW" sz="2800" dirty="0" err="1"/>
              <a:t>Numpy</a:t>
            </a:r>
            <a:endParaRPr lang="en-US" altLang="zh-TW" sz="2800" dirty="0"/>
          </a:p>
          <a:p>
            <a:pPr marL="914400" lvl="2" indent="0">
              <a:buNone/>
            </a:pPr>
            <a:r>
              <a:rPr lang="en-US" altLang="zh-TW" sz="2800" dirty="0"/>
              <a:t> random</a:t>
            </a:r>
          </a:p>
          <a:p>
            <a:pPr marL="914400" lvl="2" indent="0">
              <a:buNone/>
            </a:pPr>
            <a:r>
              <a:rPr lang="en-US" altLang="zh-TW" sz="2800" dirty="0"/>
              <a:t> </a:t>
            </a:r>
            <a:r>
              <a:rPr lang="en-US" altLang="zh-TW" sz="2800" dirty="0" err="1"/>
              <a:t>scipy.optimize</a:t>
            </a:r>
            <a:endParaRPr lang="en-US" altLang="zh-TW" sz="2800" dirty="0"/>
          </a:p>
          <a:p>
            <a:pPr marL="914400" lvl="2" indent="0">
              <a:buNone/>
            </a:pPr>
            <a:r>
              <a:rPr lang="en-US" altLang="zh-TW" sz="2800" dirty="0"/>
              <a:t> sys</a:t>
            </a:r>
            <a:endParaRPr lang="zh-TW" altLang="en-US" sz="28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B969BD9-39CB-4636-914C-30EE8D28F44A}"/>
              </a:ext>
            </a:extLst>
          </p:cNvPr>
          <p:cNvSpPr/>
          <p:nvPr/>
        </p:nvSpPr>
        <p:spPr>
          <a:xfrm>
            <a:off x="6938128" y="4376963"/>
            <a:ext cx="1800000" cy="180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5E7B7A4-E4AA-4621-8AC9-CCCCB1549B7B}"/>
              </a:ext>
            </a:extLst>
          </p:cNvPr>
          <p:cNvSpPr/>
          <p:nvPr/>
        </p:nvSpPr>
        <p:spPr>
          <a:xfrm>
            <a:off x="9148447" y="4376963"/>
            <a:ext cx="1800000" cy="180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804DC40-10C1-4F2C-A353-364617CA797B}"/>
              </a:ext>
            </a:extLst>
          </p:cNvPr>
          <p:cNvSpPr/>
          <p:nvPr/>
        </p:nvSpPr>
        <p:spPr>
          <a:xfrm>
            <a:off x="11391738" y="4376963"/>
            <a:ext cx="1800000" cy="180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E77C971-1CC3-4B6C-9D87-E148098823B0}"/>
              </a:ext>
            </a:extLst>
          </p:cNvPr>
          <p:cNvSpPr/>
          <p:nvPr/>
        </p:nvSpPr>
        <p:spPr>
          <a:xfrm>
            <a:off x="9787361" y="2471146"/>
            <a:ext cx="1800000" cy="180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59BE7C5-712F-4203-A645-18F409E457CA}"/>
              </a:ext>
            </a:extLst>
          </p:cNvPr>
          <p:cNvSpPr/>
          <p:nvPr/>
        </p:nvSpPr>
        <p:spPr>
          <a:xfrm>
            <a:off x="7496128" y="2410018"/>
            <a:ext cx="1800000" cy="180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CDE1CA0-9F53-4FA0-B87B-02DEE8D36A32}"/>
              </a:ext>
            </a:extLst>
          </p:cNvPr>
          <p:cNvSpPr/>
          <p:nvPr/>
        </p:nvSpPr>
        <p:spPr>
          <a:xfrm>
            <a:off x="11981698" y="2410018"/>
            <a:ext cx="1800000" cy="180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4580EC6-7C2A-4C9B-AA2D-F86660C77039}"/>
              </a:ext>
            </a:extLst>
          </p:cNvPr>
          <p:cNvSpPr/>
          <p:nvPr/>
        </p:nvSpPr>
        <p:spPr>
          <a:xfrm>
            <a:off x="9638128" y="15164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0D19996C-3C15-453E-BB90-FFD76D1F7633}"/>
              </a:ext>
            </a:extLst>
          </p:cNvPr>
          <p:cNvSpPr/>
          <p:nvPr/>
        </p:nvSpPr>
        <p:spPr>
          <a:xfrm>
            <a:off x="9908128" y="7401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9C8F1F8-3A7B-482A-837E-856D817CA3D7}"/>
              </a:ext>
            </a:extLst>
          </p:cNvPr>
          <p:cNvSpPr/>
          <p:nvPr/>
        </p:nvSpPr>
        <p:spPr>
          <a:xfrm>
            <a:off x="11308447" y="162227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BD3D383-AA01-4375-85C1-3E8DB6C8FEDB}"/>
              </a:ext>
            </a:extLst>
          </p:cNvPr>
          <p:cNvSpPr/>
          <p:nvPr/>
        </p:nvSpPr>
        <p:spPr>
          <a:xfrm>
            <a:off x="11172068" y="2449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69F27DF-F3F9-4E5E-AEA5-0AC0816A9787}"/>
              </a:ext>
            </a:extLst>
          </p:cNvPr>
          <p:cNvSpPr/>
          <p:nvPr/>
        </p:nvSpPr>
        <p:spPr>
          <a:xfrm>
            <a:off x="8878447" y="2001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67813659-BB87-41D7-8117-C12B54D1D1C4}"/>
              </a:ext>
            </a:extLst>
          </p:cNvPr>
          <p:cNvSpPr/>
          <p:nvPr/>
        </p:nvSpPr>
        <p:spPr>
          <a:xfrm>
            <a:off x="8018128" y="1151657"/>
            <a:ext cx="252000" cy="25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C6ECC7E-9ABF-497A-BE55-78E8453FFDA2}"/>
              </a:ext>
            </a:extLst>
          </p:cNvPr>
          <p:cNvSpPr/>
          <p:nvPr/>
        </p:nvSpPr>
        <p:spPr>
          <a:xfrm>
            <a:off x="10982376" y="4695723"/>
            <a:ext cx="252000" cy="25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A2237DD-B580-4B88-8C62-26B5B174391F}"/>
              </a:ext>
            </a:extLst>
          </p:cNvPr>
          <p:cNvSpPr/>
          <p:nvPr/>
        </p:nvSpPr>
        <p:spPr>
          <a:xfrm>
            <a:off x="8036128" y="4177496"/>
            <a:ext cx="252000" cy="25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6B89866-8011-4ACB-B0C9-EB2FF7956A3F}"/>
              </a:ext>
            </a:extLst>
          </p:cNvPr>
          <p:cNvSpPr/>
          <p:nvPr/>
        </p:nvSpPr>
        <p:spPr>
          <a:xfrm>
            <a:off x="9242128" y="984712"/>
            <a:ext cx="252000" cy="25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0810244-AB31-4BD3-AD77-26FF0A1DDF34}"/>
              </a:ext>
            </a:extLst>
          </p:cNvPr>
          <p:cNvSpPr/>
          <p:nvPr/>
        </p:nvSpPr>
        <p:spPr>
          <a:xfrm>
            <a:off x="10718128" y="1304057"/>
            <a:ext cx="252000" cy="25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9FB1F88-7847-44A7-A736-35FC1942BD1F}"/>
              </a:ext>
            </a:extLst>
          </p:cNvPr>
          <p:cNvSpPr/>
          <p:nvPr/>
        </p:nvSpPr>
        <p:spPr>
          <a:xfrm>
            <a:off x="10558098" y="113125"/>
            <a:ext cx="252000" cy="25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6CCB197-2056-4CBD-B7FB-A87530289866}"/>
              </a:ext>
            </a:extLst>
          </p:cNvPr>
          <p:cNvSpPr/>
          <p:nvPr/>
        </p:nvSpPr>
        <p:spPr>
          <a:xfrm>
            <a:off x="9247361" y="38369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F3736B93-88D7-4364-8CEA-1BE4D504CB60}"/>
              </a:ext>
            </a:extLst>
          </p:cNvPr>
          <p:cNvSpPr/>
          <p:nvPr/>
        </p:nvSpPr>
        <p:spPr>
          <a:xfrm>
            <a:off x="7636213" y="244934"/>
            <a:ext cx="273915" cy="834836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971B945-82C8-45EC-9171-ACD185A732C5}"/>
              </a:ext>
            </a:extLst>
          </p:cNvPr>
          <p:cNvSpPr txBox="1"/>
          <p:nvPr/>
        </p:nvSpPr>
        <p:spPr>
          <a:xfrm>
            <a:off x="8003190" y="442167"/>
            <a:ext cx="31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029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9353C-0413-4230-808C-2313F54E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計畫目標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E8949C-EEFD-44E8-A592-87E5C83B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3" y="2997306"/>
            <a:ext cx="5069382" cy="1939038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17F558-EE1E-4F62-9A34-E17B80232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zh-TW" altLang="en-US" sz="2400"/>
              <a:t>畫出落下數量</a:t>
            </a:r>
            <a:r>
              <a:rPr lang="en-US" altLang="zh-TW" sz="2400"/>
              <a:t>vs</a:t>
            </a:r>
            <a:r>
              <a:rPr lang="zh-TW" altLang="en-US" sz="2400"/>
              <a:t>時間關係圖</a:t>
            </a:r>
            <a:endParaRPr lang="en-US" altLang="zh-TW" sz="2400"/>
          </a:p>
          <a:p>
            <a:r>
              <a:rPr lang="zh-TW" altLang="en-US" sz="2400"/>
              <a:t>畫出落下數量</a:t>
            </a:r>
            <a:r>
              <a:rPr lang="en-US" altLang="zh-TW" sz="2400"/>
              <a:t>vs</a:t>
            </a:r>
            <a:r>
              <a:rPr lang="zh-TW" altLang="en-US" sz="2400"/>
              <a:t>路徑關係圖</a:t>
            </a:r>
            <a:endParaRPr lang="en-US" altLang="zh-TW" sz="2400"/>
          </a:p>
          <a:p>
            <a:endParaRPr lang="en-US" altLang="zh-TW" sz="2400"/>
          </a:p>
          <a:p>
            <a:endParaRPr lang="zh-TW" altLang="en-US" sz="240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DBCC3CA-F18A-474F-BCA4-4E60B27651DF}"/>
              </a:ext>
            </a:extLst>
          </p:cNvPr>
          <p:cNvSpPr txBox="1"/>
          <p:nvPr/>
        </p:nvSpPr>
        <p:spPr>
          <a:xfrm>
            <a:off x="2395299" y="4737353"/>
            <a:ext cx="42862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Reference :</a:t>
            </a:r>
            <a:r>
              <a:rPr lang="en-US" altLang="zh-TW" sz="900" dirty="0">
                <a:hlinkClick r:id="rId3"/>
              </a:rPr>
              <a:t>https://en.wikipedia.org/wiki/</a:t>
            </a:r>
            <a:r>
              <a:rPr lang="en-US" altLang="zh-TW" sz="900" dirty="0" err="1">
                <a:hlinkClick r:id="rId3"/>
              </a:rPr>
              <a:t>Gel_permeation_chromatography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7537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0EE1028-E343-4466-AAB2-235B2EEC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FFFF"/>
                </a:solidFill>
              </a:rPr>
              <a:t>計算方法與步驟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3B82F34E-438F-4BFE-B7F2-FC2039C044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998707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528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背景與多孔材料設計</a:t>
            </a:r>
            <a:r>
              <a:rPr lang="en-US" altLang="zh-TW" dirty="0"/>
              <a:t>(</a:t>
            </a:r>
            <a:r>
              <a:rPr lang="zh-TW" altLang="en-US" dirty="0"/>
              <a:t>許孟楷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設置多孔材料的邊界、障礙物大小、排列</a:t>
            </a:r>
          </a:p>
        </p:txBody>
      </p:sp>
    </p:spTree>
    <p:extLst>
      <p:ext uri="{BB962C8B-B14F-4D97-AF65-F5344CB8AC3E}">
        <p14:creationId xmlns:p14="http://schemas.microsoft.com/office/powerpoint/2010/main" val="3605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排列方式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簡單堆積</a:t>
            </a:r>
            <a:endParaRPr lang="en-US" altLang="zh-TW" dirty="0"/>
          </a:p>
          <a:p>
            <a:r>
              <a:rPr lang="zh-TW" altLang="en-US" dirty="0"/>
              <a:t>交錯堆積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5" y="78666"/>
            <a:ext cx="4877223" cy="66756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1521" t="1697" r="41634" b="9196"/>
          <a:stretch/>
        </p:blipFill>
        <p:spPr>
          <a:xfrm>
            <a:off x="5751029" y="78666"/>
            <a:ext cx="4794069" cy="65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形狀改變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因為以圓形為背景的多孔材料，在碰撞公式上要考量到許多因素，為了簡化，所以我們把多孔材料以交錯的正方形來取代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346" y="304529"/>
            <a:ext cx="4377307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5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680</Words>
  <Application>Microsoft Office PowerPoint</Application>
  <PresentationFormat>寬螢幕</PresentationFormat>
  <Paragraphs>112</Paragraphs>
  <Slides>24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24</vt:i4>
      </vt:variant>
    </vt:vector>
  </HeadingPairs>
  <TitlesOfParts>
    <vt:vector size="35" baseType="lpstr">
      <vt:lpstr>標楷體</vt:lpstr>
      <vt:lpstr>Arial</vt:lpstr>
      <vt:lpstr>Calibri</vt:lpstr>
      <vt:lpstr>Calibri Light</vt:lpstr>
      <vt:lpstr>Times New Roman</vt:lpstr>
      <vt:lpstr>Trebuchet MS</vt:lpstr>
      <vt:lpstr>Wingdings 3</vt:lpstr>
      <vt:lpstr>Office 佈景主題</vt:lpstr>
      <vt:lpstr>多面向</vt:lpstr>
      <vt:lpstr>Simple Light</vt:lpstr>
      <vt:lpstr>Office Theme</vt:lpstr>
      <vt:lpstr>Gel Permeation</vt:lpstr>
      <vt:lpstr>大綱</vt:lpstr>
      <vt:lpstr>模擬膠體滲透層析儀</vt:lpstr>
      <vt:lpstr>計畫目標</vt:lpstr>
      <vt:lpstr>計畫目標</vt:lpstr>
      <vt:lpstr>計算方法與步驟</vt:lpstr>
      <vt:lpstr>背景與多孔材料設計(許孟楷)</vt:lpstr>
      <vt:lpstr>排列方式</vt:lpstr>
      <vt:lpstr>形狀改變</vt:lpstr>
      <vt:lpstr>碰撞機制與球的運動 (余宇恒)</vt:lpstr>
      <vt:lpstr>實踐方法</vt:lpstr>
      <vt:lpstr>實踐方法</vt:lpstr>
      <vt:lpstr>碰撞機制 (李偉志)</vt:lpstr>
      <vt:lpstr>碰撞問題</vt:lpstr>
      <vt:lpstr>落下時間vs數量histogram (黃偉誌) </vt:lpstr>
      <vt:lpstr>具體的實現方法</vt:lpstr>
      <vt:lpstr>具體的實現方法 </vt:lpstr>
      <vt:lpstr>實際效果</vt:lpstr>
      <vt:lpstr>結果分析</vt:lpstr>
      <vt:lpstr>PowerPoint 簡報</vt:lpstr>
      <vt:lpstr>Curve fitting</vt:lpstr>
      <vt:lpstr>H</vt:lpstr>
      <vt:lpstr>參考資料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Gel Permeation</dc:title>
  <dc:creator>李偉志</dc:creator>
  <cp:lastModifiedBy>李偉志</cp:lastModifiedBy>
  <cp:revision>11</cp:revision>
  <dcterms:created xsi:type="dcterms:W3CDTF">2019-06-12T16:00:35Z</dcterms:created>
  <dcterms:modified xsi:type="dcterms:W3CDTF">2019-06-13T05:11:06Z</dcterms:modified>
</cp:coreProperties>
</file>